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0" r:id="rId4"/>
    <p:sldId id="271" r:id="rId5"/>
    <p:sldId id="272" r:id="rId6"/>
    <p:sldId id="278" r:id="rId7"/>
    <p:sldId id="277" r:id="rId8"/>
    <p:sldId id="273" r:id="rId9"/>
    <p:sldId id="269" r:id="rId10"/>
    <p:sldId id="276" r:id="rId11"/>
    <p:sldId id="274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457"/>
    <a:srgbClr val="F8ED67"/>
    <a:srgbClr val="2BA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3"/>
    <p:restoredTop sz="90077" autoAdjust="0"/>
  </p:normalViewPr>
  <p:slideViewPr>
    <p:cSldViewPr snapToGrid="0" snapToObjects="1">
      <p:cViewPr varScale="1">
        <p:scale>
          <a:sx n="63" d="100"/>
          <a:sy n="63" d="100"/>
        </p:scale>
        <p:origin x="5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4A79A-B0D0-416E-B14F-82F37FB93F6E}" type="doc">
      <dgm:prSet loTypeId="urn:microsoft.com/office/officeart/2005/8/layout/vProcess5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D015BE5-D344-4510-B7BA-F6F550F4040F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被动查询接口变化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B4E1F7-1FCD-42A7-A661-ACB5CEBB0EC3}" type="parTrans" cxnId="{66BE5016-1142-48DF-A7DA-90AE6E8C7F61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C9CA2D-A411-489D-ACA0-6668DD851150}" type="sibTrans" cxnId="{66BE5016-1142-48DF-A7DA-90AE6E8C7F61}">
      <dgm:prSet custT="1"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E946C1-6F25-44F4-9E60-D01E2BFB1EF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让接口变化“可视化”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11364B-5FA7-4D8E-B898-920BB1DE3C38}" type="parTrans" cxnId="{3379AE2B-980A-4698-9CCB-8EC75D31D9BB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0AB7AA-A1F3-41CA-87D1-326C39677A93}" type="sibTrans" cxnId="{3379AE2B-980A-4698-9CCB-8EC75D31D9BB}">
      <dgm:prSet custT="1"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81D90B-BBF3-449D-BDC7-2C51B09F7334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实现接口变化的“主动预警”</a:t>
          </a:r>
          <a:endParaRPr lang="en-US" altLang="zh-CN" sz="18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未来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30DE7D-E359-4924-AE58-11C6E0903F69}" type="parTrans" cxnId="{7BDCDF90-34B0-48BA-A368-FE4993780D0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649A6A-143C-4788-BB7A-05E93848BBEE}" type="sibTrans" cxnId="{7BDCDF90-34B0-48BA-A368-FE4993780D0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3A24FB-9C55-459A-87A5-28511AA23AFA}" type="pres">
      <dgm:prSet presAssocID="{2654A79A-B0D0-416E-B14F-82F37FB93F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608D89-E555-40A9-81B4-4E62522025B3}" type="pres">
      <dgm:prSet presAssocID="{2654A79A-B0D0-416E-B14F-82F37FB93F6E}" presName="dummyMaxCanvas" presStyleCnt="0">
        <dgm:presLayoutVars/>
      </dgm:prSet>
      <dgm:spPr/>
    </dgm:pt>
    <dgm:pt modelId="{83EC4E57-21C2-447C-B5C4-A1B2642D4E6B}" type="pres">
      <dgm:prSet presAssocID="{2654A79A-B0D0-416E-B14F-82F37FB93F6E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19DBA3-1BA3-4077-AFD8-A2EAD4D25F3E}" type="pres">
      <dgm:prSet presAssocID="{2654A79A-B0D0-416E-B14F-82F37FB93F6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7A9DCE-3C6A-49D0-AC77-7FF69E88EF9D}" type="pres">
      <dgm:prSet presAssocID="{2654A79A-B0D0-416E-B14F-82F37FB93F6E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E1D94F-1D55-4CB2-BC40-643EC89B62C4}" type="pres">
      <dgm:prSet presAssocID="{2654A79A-B0D0-416E-B14F-82F37FB93F6E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16AA86-D121-4017-8FA2-E99A768460F0}" type="pres">
      <dgm:prSet presAssocID="{2654A79A-B0D0-416E-B14F-82F37FB93F6E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CAF970-4B08-4BA3-AE90-4E817741A2B2}" type="pres">
      <dgm:prSet presAssocID="{2654A79A-B0D0-416E-B14F-82F37FB93F6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BE2238-077F-4AA9-A798-E2F84ACCB2AA}" type="pres">
      <dgm:prSet presAssocID="{2654A79A-B0D0-416E-B14F-82F37FB93F6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0587CE-6954-43B6-AA12-6CA6E578141B}" type="pres">
      <dgm:prSet presAssocID="{2654A79A-B0D0-416E-B14F-82F37FB93F6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567765-5B2F-445A-B5B7-D3566FE7A35F}" type="presOf" srcId="{9BE946C1-6F25-44F4-9E60-D01E2BFB1EF9}" destId="{FA19DBA3-1BA3-4077-AFD8-A2EAD4D25F3E}" srcOrd="0" destOrd="0" presId="urn:microsoft.com/office/officeart/2005/8/layout/vProcess5"/>
    <dgm:cxn modelId="{D6C0F3ED-C4F2-42A5-BFB1-B3BCFEFF429D}" type="presOf" srcId="{23C9CA2D-A411-489D-ACA0-6668DD851150}" destId="{0EE1D94F-1D55-4CB2-BC40-643EC89B62C4}" srcOrd="0" destOrd="0" presId="urn:microsoft.com/office/officeart/2005/8/layout/vProcess5"/>
    <dgm:cxn modelId="{CF96DB03-1DD9-4CEF-8670-0FD037636497}" type="presOf" srcId="{9BE946C1-6F25-44F4-9E60-D01E2BFB1EF9}" destId="{8CBE2238-077F-4AA9-A798-E2F84ACCB2AA}" srcOrd="1" destOrd="0" presId="urn:microsoft.com/office/officeart/2005/8/layout/vProcess5"/>
    <dgm:cxn modelId="{84A14EC4-FCF2-4BF3-8AB0-1D6B2C7FFFC2}" type="presOf" srcId="{BD015BE5-D344-4510-B7BA-F6F550F4040F}" destId="{17CAF970-4B08-4BA3-AE90-4E817741A2B2}" srcOrd="1" destOrd="0" presId="urn:microsoft.com/office/officeart/2005/8/layout/vProcess5"/>
    <dgm:cxn modelId="{66BE5016-1142-48DF-A7DA-90AE6E8C7F61}" srcId="{2654A79A-B0D0-416E-B14F-82F37FB93F6E}" destId="{BD015BE5-D344-4510-B7BA-F6F550F4040F}" srcOrd="0" destOrd="0" parTransId="{DBB4E1F7-1FCD-42A7-A661-ACB5CEBB0EC3}" sibTransId="{23C9CA2D-A411-489D-ACA0-6668DD851150}"/>
    <dgm:cxn modelId="{CD1657C9-1587-4C22-9406-AEFB2F9F5BAC}" type="presOf" srcId="{2654A79A-B0D0-416E-B14F-82F37FB93F6E}" destId="{7F3A24FB-9C55-459A-87A5-28511AA23AFA}" srcOrd="0" destOrd="0" presId="urn:microsoft.com/office/officeart/2005/8/layout/vProcess5"/>
    <dgm:cxn modelId="{7BDCDF90-34B0-48BA-A368-FE4993780D07}" srcId="{2654A79A-B0D0-416E-B14F-82F37FB93F6E}" destId="{2681D90B-BBF3-449D-BDC7-2C51B09F7334}" srcOrd="2" destOrd="0" parTransId="{EB30DE7D-E359-4924-AE58-11C6E0903F69}" sibTransId="{6E649A6A-143C-4788-BB7A-05E93848BBEE}"/>
    <dgm:cxn modelId="{3379AE2B-980A-4698-9CCB-8EC75D31D9BB}" srcId="{2654A79A-B0D0-416E-B14F-82F37FB93F6E}" destId="{9BE946C1-6F25-44F4-9E60-D01E2BFB1EF9}" srcOrd="1" destOrd="0" parTransId="{3811364B-5FA7-4D8E-B898-920BB1DE3C38}" sibTransId="{D90AB7AA-A1F3-41CA-87D1-326C39677A93}"/>
    <dgm:cxn modelId="{53D42C6D-7F65-4AE5-8EA3-71A39B664A6E}" type="presOf" srcId="{2681D90B-BBF3-449D-BDC7-2C51B09F7334}" destId="{840587CE-6954-43B6-AA12-6CA6E578141B}" srcOrd="1" destOrd="0" presId="urn:microsoft.com/office/officeart/2005/8/layout/vProcess5"/>
    <dgm:cxn modelId="{236A86A0-FA54-4F4B-ADE2-3B1F47D79322}" type="presOf" srcId="{BD015BE5-D344-4510-B7BA-F6F550F4040F}" destId="{83EC4E57-21C2-447C-B5C4-A1B2642D4E6B}" srcOrd="0" destOrd="0" presId="urn:microsoft.com/office/officeart/2005/8/layout/vProcess5"/>
    <dgm:cxn modelId="{E8B1CDB2-CF48-4C2C-85CE-F5612C5EA746}" type="presOf" srcId="{D90AB7AA-A1F3-41CA-87D1-326C39677A93}" destId="{0716AA86-D121-4017-8FA2-E99A768460F0}" srcOrd="0" destOrd="0" presId="urn:microsoft.com/office/officeart/2005/8/layout/vProcess5"/>
    <dgm:cxn modelId="{461995C6-98B6-4246-973A-8A4BC2EC2656}" type="presOf" srcId="{2681D90B-BBF3-449D-BDC7-2C51B09F7334}" destId="{1C7A9DCE-3C6A-49D0-AC77-7FF69E88EF9D}" srcOrd="0" destOrd="0" presId="urn:microsoft.com/office/officeart/2005/8/layout/vProcess5"/>
    <dgm:cxn modelId="{87BDEDBE-8A2B-49EC-B230-43DC60BDFDC2}" type="presParOf" srcId="{7F3A24FB-9C55-459A-87A5-28511AA23AFA}" destId="{68608D89-E555-40A9-81B4-4E62522025B3}" srcOrd="0" destOrd="0" presId="urn:microsoft.com/office/officeart/2005/8/layout/vProcess5"/>
    <dgm:cxn modelId="{F4F8508A-03E4-4877-999A-302DE5DF8D24}" type="presParOf" srcId="{7F3A24FB-9C55-459A-87A5-28511AA23AFA}" destId="{83EC4E57-21C2-447C-B5C4-A1B2642D4E6B}" srcOrd="1" destOrd="0" presId="urn:microsoft.com/office/officeart/2005/8/layout/vProcess5"/>
    <dgm:cxn modelId="{61DA3F42-CE6A-402F-B1EE-93B6AB3845B1}" type="presParOf" srcId="{7F3A24FB-9C55-459A-87A5-28511AA23AFA}" destId="{FA19DBA3-1BA3-4077-AFD8-A2EAD4D25F3E}" srcOrd="2" destOrd="0" presId="urn:microsoft.com/office/officeart/2005/8/layout/vProcess5"/>
    <dgm:cxn modelId="{960E1C19-9CD6-43E5-A78C-AF4C23A0E54A}" type="presParOf" srcId="{7F3A24FB-9C55-459A-87A5-28511AA23AFA}" destId="{1C7A9DCE-3C6A-49D0-AC77-7FF69E88EF9D}" srcOrd="3" destOrd="0" presId="urn:microsoft.com/office/officeart/2005/8/layout/vProcess5"/>
    <dgm:cxn modelId="{A08F1460-50C4-460F-AC10-8B60AE642FF8}" type="presParOf" srcId="{7F3A24FB-9C55-459A-87A5-28511AA23AFA}" destId="{0EE1D94F-1D55-4CB2-BC40-643EC89B62C4}" srcOrd="4" destOrd="0" presId="urn:microsoft.com/office/officeart/2005/8/layout/vProcess5"/>
    <dgm:cxn modelId="{0EA19E14-F99E-4257-A4A0-AEC798982CFE}" type="presParOf" srcId="{7F3A24FB-9C55-459A-87A5-28511AA23AFA}" destId="{0716AA86-D121-4017-8FA2-E99A768460F0}" srcOrd="5" destOrd="0" presId="urn:microsoft.com/office/officeart/2005/8/layout/vProcess5"/>
    <dgm:cxn modelId="{B6C016BE-B8E7-43A1-A685-087EB7536BEF}" type="presParOf" srcId="{7F3A24FB-9C55-459A-87A5-28511AA23AFA}" destId="{17CAF970-4B08-4BA3-AE90-4E817741A2B2}" srcOrd="6" destOrd="0" presId="urn:microsoft.com/office/officeart/2005/8/layout/vProcess5"/>
    <dgm:cxn modelId="{81CB50A5-3AD5-4415-8D15-71D65492A14B}" type="presParOf" srcId="{7F3A24FB-9C55-459A-87A5-28511AA23AFA}" destId="{8CBE2238-077F-4AA9-A798-E2F84ACCB2AA}" srcOrd="7" destOrd="0" presId="urn:microsoft.com/office/officeart/2005/8/layout/vProcess5"/>
    <dgm:cxn modelId="{829FB0C3-CDE0-4B4E-AE92-D9A97F09528D}" type="presParOf" srcId="{7F3A24FB-9C55-459A-87A5-28511AA23AFA}" destId="{840587CE-6954-43B6-AA12-6CA6E57814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C4E57-21C2-447C-B5C4-A1B2642D4E6B}">
      <dsp:nvSpPr>
        <dsp:cNvPr id="0" name=""/>
        <dsp:cNvSpPr/>
      </dsp:nvSpPr>
      <dsp:spPr>
        <a:xfrm>
          <a:off x="0" y="0"/>
          <a:ext cx="4655667" cy="97383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被动查询接口变化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523" y="28523"/>
        <a:ext cx="3604821" cy="916790"/>
      </dsp:txXfrm>
    </dsp:sp>
    <dsp:sp modelId="{FA19DBA3-1BA3-4077-AFD8-A2EAD4D25F3E}">
      <dsp:nvSpPr>
        <dsp:cNvPr id="0" name=""/>
        <dsp:cNvSpPr/>
      </dsp:nvSpPr>
      <dsp:spPr>
        <a:xfrm>
          <a:off x="410794" y="1136142"/>
          <a:ext cx="4655667" cy="97383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让接口变化“可视化”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9317" y="1164665"/>
        <a:ext cx="3554834" cy="916790"/>
      </dsp:txXfrm>
    </dsp:sp>
    <dsp:sp modelId="{1C7A9DCE-3C6A-49D0-AC77-7FF69E88EF9D}">
      <dsp:nvSpPr>
        <dsp:cNvPr id="0" name=""/>
        <dsp:cNvSpPr/>
      </dsp:nvSpPr>
      <dsp:spPr>
        <a:xfrm>
          <a:off x="821588" y="2272284"/>
          <a:ext cx="4655667" cy="97383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实现接口变化的“主动预警”</a:t>
          </a:r>
          <a:endParaRPr lang="en-US" altLang="zh-CN" sz="18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未来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0111" y="2300807"/>
        <a:ext cx="3554834" cy="916790"/>
      </dsp:txXfrm>
    </dsp:sp>
    <dsp:sp modelId="{0EE1D94F-1D55-4CB2-BC40-643EC89B62C4}">
      <dsp:nvSpPr>
        <dsp:cNvPr id="0" name=""/>
        <dsp:cNvSpPr/>
      </dsp:nvSpPr>
      <dsp:spPr>
        <a:xfrm>
          <a:off x="4022674" y="738492"/>
          <a:ext cx="632993" cy="63299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65097" y="738492"/>
        <a:ext cx="348147" cy="476327"/>
      </dsp:txXfrm>
    </dsp:sp>
    <dsp:sp modelId="{0716AA86-D121-4017-8FA2-E99A768460F0}">
      <dsp:nvSpPr>
        <dsp:cNvPr id="0" name=""/>
        <dsp:cNvSpPr/>
      </dsp:nvSpPr>
      <dsp:spPr>
        <a:xfrm>
          <a:off x="4433468" y="1868142"/>
          <a:ext cx="632993" cy="63299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75891" y="1868142"/>
        <a:ext cx="348147" cy="476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0987B-4FFE-4B3B-A4A9-3A779F3A8CFD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3F7BC-1FA3-4D69-8770-FCF0D9A13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0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</a:t>
            </a:r>
            <a:r>
              <a:rPr lang="en-US" altLang="zh-CN" dirty="0" smtClean="0"/>
              <a:t>BI</a:t>
            </a:r>
            <a:r>
              <a:rPr lang="zh-CN" altLang="en-US" dirty="0" smtClean="0"/>
              <a:t>产品在研发过程中面临很多客观现实，一就是要对接的系统多，因为要打通数据孤岛，所以面对的业务系统不断增加；二就是各系统的数据接口变化不易掌握，变化后的影响范围也不易判断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3F7BC-1FA3-4D69-8770-FCF0D9A139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4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 smtClean="0"/>
              <a:t>数据配置上，我们采用了两种方式，一是使用第三方工具，像帆软，帆软有自己的优势，比如说支持自定义指标配置、自助分析，前端的开发工作量减少很多，但也有自己的不足，比如框架比较固定，做一些个性配置就比较困难，灵活性比较差。而通过我们自己编码的方式可定制化性就比较强，但从图表配置上的工作量就大很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3F7BC-1FA3-4D69-8770-FCF0D9A139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6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正式基于现在我们业务上的现状和数据配置上的问题，我们希望集各种方式的优势于一体，同时改善不足之处，所以我们设计了这样一款数据可视化的配置工具，提高配置的效率和灵活性。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3F7BC-1FA3-4D69-8770-FCF0D9A139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20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很多广联达内部的产品组也在做相应的数据分析，各自也都有各自的风格，那我们的这样服务是可以供大家一起使用的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3F7BC-1FA3-4D69-8770-FCF0D9A139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30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15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297" y="0"/>
            <a:ext cx="12212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44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70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41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2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27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297" y="1"/>
            <a:ext cx="12212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8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8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767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7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86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54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28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74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3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69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41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10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59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89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452C2-6DBA-8F4A-8C56-CC8A4700C287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B635C-4D8C-DC40-97C0-CEB1C6DBFB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61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296" y="-1"/>
            <a:ext cx="12212296" cy="6858001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E9D44-3D7B-8448-A317-D086BC988AD7}" type="datetimeFigureOut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2019/10/26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D93C-19EA-0A49-8C67-102BC630454D}" type="slidenum">
              <a:rPr kumimoji="1"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18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3256" y="2812890"/>
            <a:ext cx="10341353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rgbClr val="00B05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一个轻量易上手的设计器</a:t>
            </a:r>
            <a:endParaRPr lang="zh-CN" altLang="en-US" sz="5400" b="1" spc="50" dirty="0">
              <a:ln w="9525" cmpd="sng">
                <a:solidFill>
                  <a:srgbClr val="00B05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1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产品价值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9977" y="1076533"/>
            <a:ext cx="3865817" cy="3219019"/>
            <a:chOff x="779195" y="1070983"/>
            <a:chExt cx="3865817" cy="3017172"/>
          </a:xfrm>
        </p:grpSpPr>
        <p:sp>
          <p:nvSpPr>
            <p:cNvPr id="34" name="矩形 33"/>
            <p:cNvSpPr/>
            <p:nvPr/>
          </p:nvSpPr>
          <p:spPr>
            <a:xfrm>
              <a:off x="779195" y="1070983"/>
              <a:ext cx="3865817" cy="301717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393700" sx="104000" sy="104000" algn="ctr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26"/>
            <p:cNvSpPr txBox="1"/>
            <p:nvPr/>
          </p:nvSpPr>
          <p:spPr>
            <a:xfrm flipH="1">
              <a:off x="831892" y="1276433"/>
              <a:ext cx="2624539" cy="363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3</a:t>
              </a:r>
              <a:r>
                <a:rPr lang="zh-CN" altLang="en-US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、</a:t>
              </a:r>
              <a:r>
                <a:rPr lang="zh-CN" altLang="en-US" sz="2400" noProof="0" dirty="0" smtClean="0">
                  <a:solidFill>
                    <a:srgbClr val="45A457"/>
                  </a:solidFill>
                  <a:cs typeface="Times New Roman" pitchFamily="18" charset="0"/>
                </a:rPr>
                <a:t>开放性服务</a:t>
              </a:r>
              <a:endParaRPr kumimoji="0" lang="zh-CN" altLang="en-US" sz="2400" b="1" i="0" u="none" strike="noStrike" kern="0" cap="none" spc="0" normalizeH="0" baseline="0" noProof="0" dirty="0">
                <a:solidFill>
                  <a:srgbClr val="45A457"/>
                </a:solidFill>
                <a:uLnTx/>
                <a:uFillTx/>
                <a:cs typeface="Times New Roman" pitchFamily="18" charset="0"/>
              </a:endParaRPr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831893" y="1773641"/>
              <a:ext cx="3660041" cy="1644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①内部共享</a:t>
              </a:r>
              <a:endParaRPr lang="en-US" altLang="zh-CN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涉及到数据分析的产品均可以使用</a:t>
              </a:r>
              <a:endParaRPr lang="en-US" altLang="zh-CN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②未来可以将自助分析功能开发给客户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85" y="735470"/>
            <a:ext cx="5205412" cy="25247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736" y="1683526"/>
            <a:ext cx="6393770" cy="3457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083" y="3412030"/>
            <a:ext cx="6108192" cy="25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3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57082" y="1204603"/>
            <a:ext cx="5742638" cy="4929917"/>
            <a:chOff x="2213738" y="828712"/>
            <a:chExt cx="5742638" cy="4929917"/>
          </a:xfrm>
        </p:grpSpPr>
        <p:sp>
          <p:nvSpPr>
            <p:cNvPr id="3" name="圆角矩形 2"/>
            <p:cNvSpPr/>
            <p:nvPr/>
          </p:nvSpPr>
          <p:spPr>
            <a:xfrm>
              <a:off x="2656312" y="2824303"/>
              <a:ext cx="5300064" cy="908932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762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656312" y="4729884"/>
              <a:ext cx="5300064" cy="908932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762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783524" y="2941402"/>
              <a:ext cx="5042356" cy="674733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5715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783524" y="4850752"/>
              <a:ext cx="5042356" cy="674733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5715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656312" y="918722"/>
              <a:ext cx="5300064" cy="908932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762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83524" y="1032052"/>
              <a:ext cx="5042356" cy="674733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5715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椭圆 2"/>
            <p:cNvSpPr/>
            <p:nvPr/>
          </p:nvSpPr>
          <p:spPr>
            <a:xfrm>
              <a:off x="2213738" y="828712"/>
              <a:ext cx="1138626" cy="4929917"/>
            </a:xfrm>
            <a:custGeom>
              <a:avLst/>
              <a:gdLst/>
              <a:ahLst/>
              <a:cxnLst/>
              <a:rect l="l" t="t" r="r" b="b"/>
              <a:pathLst>
                <a:path w="1138626" h="4929917">
                  <a:moveTo>
                    <a:pt x="558062" y="0"/>
                  </a:moveTo>
                  <a:cubicBezTo>
                    <a:pt x="866271" y="0"/>
                    <a:pt x="1116124" y="249853"/>
                    <a:pt x="1116124" y="558062"/>
                  </a:cubicBezTo>
                  <a:cubicBezTo>
                    <a:pt x="1116124" y="816259"/>
                    <a:pt x="940778" y="1033502"/>
                    <a:pt x="702078" y="1094994"/>
                  </a:cubicBezTo>
                  <a:lnTo>
                    <a:pt x="702078" y="1921124"/>
                  </a:lnTo>
                  <a:cubicBezTo>
                    <a:pt x="949732" y="1977161"/>
                    <a:pt x="1134126" y="2198868"/>
                    <a:pt x="1134126" y="2463643"/>
                  </a:cubicBezTo>
                  <a:cubicBezTo>
                    <a:pt x="1134126" y="2728418"/>
                    <a:pt x="949732" y="2950125"/>
                    <a:pt x="702078" y="3006163"/>
                  </a:cubicBezTo>
                  <a:lnTo>
                    <a:pt x="702078" y="3827939"/>
                  </a:lnTo>
                  <a:cubicBezTo>
                    <a:pt x="951948" y="3882637"/>
                    <a:pt x="1138626" y="4105445"/>
                    <a:pt x="1138626" y="4371855"/>
                  </a:cubicBezTo>
                  <a:cubicBezTo>
                    <a:pt x="1138626" y="4680064"/>
                    <a:pt x="888773" y="4929917"/>
                    <a:pt x="580564" y="4929917"/>
                  </a:cubicBezTo>
                  <a:cubicBezTo>
                    <a:pt x="272355" y="4929917"/>
                    <a:pt x="22502" y="4680064"/>
                    <a:pt x="22502" y="4371855"/>
                  </a:cubicBezTo>
                  <a:cubicBezTo>
                    <a:pt x="22502" y="4121944"/>
                    <a:pt x="186776" y="3910400"/>
                    <a:pt x="414046" y="3841909"/>
                  </a:cubicBezTo>
                  <a:lnTo>
                    <a:pt x="414046" y="2994986"/>
                  </a:lnTo>
                  <a:cubicBezTo>
                    <a:pt x="184467" y="2927909"/>
                    <a:pt x="18002" y="2715216"/>
                    <a:pt x="18002" y="2463643"/>
                  </a:cubicBezTo>
                  <a:cubicBezTo>
                    <a:pt x="18002" y="2212070"/>
                    <a:pt x="184467" y="1999377"/>
                    <a:pt x="414046" y="1932300"/>
                  </a:cubicBezTo>
                  <a:lnTo>
                    <a:pt x="414046" y="1094994"/>
                  </a:lnTo>
                  <a:cubicBezTo>
                    <a:pt x="175346" y="1033502"/>
                    <a:pt x="0" y="816259"/>
                    <a:pt x="0" y="558062"/>
                  </a:cubicBezTo>
                  <a:cubicBezTo>
                    <a:pt x="0" y="249853"/>
                    <a:pt x="249853" y="0"/>
                    <a:pt x="55806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762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303748" y="918722"/>
              <a:ext cx="936104" cy="936104"/>
            </a:xfrm>
            <a:prstGeom prst="ellipse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98367" y="1005266"/>
              <a:ext cx="758715" cy="75871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321750" y="2824303"/>
              <a:ext cx="936104" cy="936104"/>
            </a:xfrm>
            <a:prstGeom prst="ellipse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416369" y="2910847"/>
              <a:ext cx="758715" cy="75871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326250" y="4732515"/>
              <a:ext cx="936104" cy="936104"/>
            </a:xfrm>
            <a:prstGeom prst="ellipse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420869" y="4819059"/>
              <a:ext cx="758715" cy="75871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39"/>
            <p:cNvSpPr txBox="1"/>
            <p:nvPr/>
          </p:nvSpPr>
          <p:spPr>
            <a:xfrm flipH="1">
              <a:off x="3419872" y="1243611"/>
              <a:ext cx="18186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产品背景</a:t>
              </a:r>
              <a:endParaRPr kumimoji="0" lang="zh-CN" altLang="en-US" sz="2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8" name="TextBox 40"/>
            <p:cNvSpPr txBox="1"/>
            <p:nvPr/>
          </p:nvSpPr>
          <p:spPr>
            <a:xfrm flipH="1">
              <a:off x="2411760" y="1222125"/>
              <a:ext cx="756084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01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9" name="TextBox 41"/>
            <p:cNvSpPr txBox="1"/>
            <p:nvPr/>
          </p:nvSpPr>
          <p:spPr>
            <a:xfrm flipH="1">
              <a:off x="3592307" y="3126353"/>
              <a:ext cx="2590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产品方案、功能点</a:t>
              </a:r>
              <a:endParaRPr kumimoji="0" lang="zh-CN" altLang="en-US" sz="2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0" name="TextBox 42"/>
            <p:cNvSpPr txBox="1"/>
            <p:nvPr/>
          </p:nvSpPr>
          <p:spPr>
            <a:xfrm flipH="1">
              <a:off x="2411760" y="3126353"/>
              <a:ext cx="756084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02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1" name="TextBox 43"/>
            <p:cNvSpPr txBox="1"/>
            <p:nvPr/>
          </p:nvSpPr>
          <p:spPr>
            <a:xfrm flipH="1">
              <a:off x="3419872" y="5061965"/>
              <a:ext cx="18186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产品价值</a:t>
              </a:r>
              <a:endParaRPr kumimoji="0" lang="zh-CN" altLang="en-US" sz="2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2" name="TextBox 44"/>
            <p:cNvSpPr txBox="1"/>
            <p:nvPr/>
          </p:nvSpPr>
          <p:spPr>
            <a:xfrm flipH="1">
              <a:off x="2411760" y="5040479"/>
              <a:ext cx="756084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03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1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产品背景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712" y="1033933"/>
            <a:ext cx="104759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、我们的团队：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工作中，我们的产品是“企业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产品”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通过对接各业务系统，对业务数据进行处理分析，形成企业核心数据指标、积累企业数据资产。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4" y="2621927"/>
            <a:ext cx="6235587" cy="314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3004077"/>
            <a:ext cx="6177152" cy="3126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02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产品背景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712" y="884051"/>
            <a:ext cx="1047597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、面临的现状：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1512" y="1764435"/>
            <a:ext cx="4285046" cy="1409994"/>
            <a:chOff x="251512" y="1764435"/>
            <a:chExt cx="4285046" cy="1409994"/>
          </a:xfrm>
        </p:grpSpPr>
        <p:grpSp>
          <p:nvGrpSpPr>
            <p:cNvPr id="6" name="组合 5"/>
            <p:cNvGrpSpPr/>
            <p:nvPr/>
          </p:nvGrpSpPr>
          <p:grpSpPr>
            <a:xfrm>
              <a:off x="251512" y="1764435"/>
              <a:ext cx="3735273" cy="1409994"/>
              <a:chOff x="1691680" y="1412776"/>
              <a:chExt cx="4387463" cy="1656184"/>
            </a:xfrm>
          </p:grpSpPr>
          <p:sp>
            <p:nvSpPr>
              <p:cNvPr id="7" name="矩形 7"/>
              <p:cNvSpPr/>
              <p:nvPr/>
            </p:nvSpPr>
            <p:spPr>
              <a:xfrm>
                <a:off x="2965648" y="1911878"/>
                <a:ext cx="3113495" cy="1004957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757854 h 823168"/>
                  <a:gd name="connsiteX4" fmla="*/ 0 w 3914558"/>
                  <a:gd name="connsiteY4" fmla="*/ 0 h 823168"/>
                  <a:gd name="connsiteX0" fmla="*/ 0 w 3914558"/>
                  <a:gd name="connsiteY0" fmla="*/ 0 h 862357"/>
                  <a:gd name="connsiteX1" fmla="*/ 3914558 w 3914558"/>
                  <a:gd name="connsiteY1" fmla="*/ 0 h 862357"/>
                  <a:gd name="connsiteX2" fmla="*/ 3875369 w 3914558"/>
                  <a:gd name="connsiteY2" fmla="*/ 862357 h 862357"/>
                  <a:gd name="connsiteX3" fmla="*/ 0 w 3914558"/>
                  <a:gd name="connsiteY3" fmla="*/ 757854 h 862357"/>
                  <a:gd name="connsiteX4" fmla="*/ 0 w 3914558"/>
                  <a:gd name="connsiteY4" fmla="*/ 0 h 862357"/>
                  <a:gd name="connsiteX0" fmla="*/ 0 w 3940683"/>
                  <a:gd name="connsiteY0" fmla="*/ 0 h 849294"/>
                  <a:gd name="connsiteX1" fmla="*/ 3914558 w 3940683"/>
                  <a:gd name="connsiteY1" fmla="*/ 0 h 849294"/>
                  <a:gd name="connsiteX2" fmla="*/ 3940683 w 3940683"/>
                  <a:gd name="connsiteY2" fmla="*/ 849294 h 849294"/>
                  <a:gd name="connsiteX3" fmla="*/ 0 w 3940683"/>
                  <a:gd name="connsiteY3" fmla="*/ 757854 h 849294"/>
                  <a:gd name="connsiteX4" fmla="*/ 0 w 3940683"/>
                  <a:gd name="connsiteY4" fmla="*/ 0 h 849294"/>
                  <a:gd name="connsiteX0" fmla="*/ 0 w 3979871"/>
                  <a:gd name="connsiteY0" fmla="*/ 0 h 966860"/>
                  <a:gd name="connsiteX1" fmla="*/ 3914558 w 3979871"/>
                  <a:gd name="connsiteY1" fmla="*/ 0 h 966860"/>
                  <a:gd name="connsiteX2" fmla="*/ 3979871 w 3979871"/>
                  <a:gd name="connsiteY2" fmla="*/ 966860 h 966860"/>
                  <a:gd name="connsiteX3" fmla="*/ 0 w 3979871"/>
                  <a:gd name="connsiteY3" fmla="*/ 757854 h 966860"/>
                  <a:gd name="connsiteX4" fmla="*/ 0 w 3979871"/>
                  <a:gd name="connsiteY4" fmla="*/ 0 h 966860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3940683"/>
                  <a:gd name="connsiteY0" fmla="*/ 0 h 901545"/>
                  <a:gd name="connsiteX1" fmla="*/ 3914558 w 3940683"/>
                  <a:gd name="connsiteY1" fmla="*/ 0 h 901545"/>
                  <a:gd name="connsiteX2" fmla="*/ 3940683 w 3940683"/>
                  <a:gd name="connsiteY2" fmla="*/ 901545 h 901545"/>
                  <a:gd name="connsiteX3" fmla="*/ 0 w 3940683"/>
                  <a:gd name="connsiteY3" fmla="*/ 757854 h 901545"/>
                  <a:gd name="connsiteX4" fmla="*/ 0 w 3940683"/>
                  <a:gd name="connsiteY4" fmla="*/ 0 h 901545"/>
                  <a:gd name="connsiteX0" fmla="*/ 0 w 3992935"/>
                  <a:gd name="connsiteY0" fmla="*/ 0 h 901545"/>
                  <a:gd name="connsiteX1" fmla="*/ 3914558 w 3992935"/>
                  <a:gd name="connsiteY1" fmla="*/ 0 h 901545"/>
                  <a:gd name="connsiteX2" fmla="*/ 3992935 w 3992935"/>
                  <a:gd name="connsiteY2" fmla="*/ 901545 h 901545"/>
                  <a:gd name="connsiteX3" fmla="*/ 0 w 3992935"/>
                  <a:gd name="connsiteY3" fmla="*/ 757854 h 901545"/>
                  <a:gd name="connsiteX4" fmla="*/ 0 w 3992935"/>
                  <a:gd name="connsiteY4" fmla="*/ 0 h 90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2935" h="901545">
                    <a:moveTo>
                      <a:pt x="0" y="0"/>
                    </a:moveTo>
                    <a:lnTo>
                      <a:pt x="3914558" y="0"/>
                    </a:lnTo>
                    <a:lnTo>
                      <a:pt x="3992935" y="901545"/>
                    </a:lnTo>
                    <a:cubicBezTo>
                      <a:pt x="2400699" y="801396"/>
                      <a:pt x="1344041" y="818814"/>
                      <a:pt x="0" y="75785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ysClr val="windowText" lastClr="000000">
                      <a:lumMod val="50000"/>
                      <a:lumOff val="50000"/>
                      <a:shade val="30000"/>
                      <a:satMod val="115000"/>
                    </a:sysClr>
                  </a:gs>
                  <a:gs pos="43000">
                    <a:sysClr val="windowText" lastClr="000000">
                      <a:lumMod val="50000"/>
                      <a:lumOff val="50000"/>
                      <a:shade val="100000"/>
                      <a:satMod val="115000"/>
                      <a:alpha val="0"/>
                    </a:sys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691680" y="1412776"/>
                <a:ext cx="1656184" cy="1656184"/>
              </a:xfrm>
              <a:prstGeom prst="ellipse">
                <a:avLst/>
              </a:prstGeom>
              <a:solidFill>
                <a:srgbClr val="45A4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5696" y="1548683"/>
                <a:ext cx="1368152" cy="136815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矩形 2"/>
              <p:cNvSpPr/>
              <p:nvPr/>
            </p:nvSpPr>
            <p:spPr>
              <a:xfrm>
                <a:off x="2961700" y="1890706"/>
                <a:ext cx="3010038" cy="823168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4210254"/>
                  <a:gd name="connsiteY0" fmla="*/ 0 h 888744"/>
                  <a:gd name="connsiteX1" fmla="*/ 3914558 w 4210254"/>
                  <a:gd name="connsiteY1" fmla="*/ 0 h 888744"/>
                  <a:gd name="connsiteX2" fmla="*/ 3914558 w 4210254"/>
                  <a:gd name="connsiteY2" fmla="*/ 823168 h 888744"/>
                  <a:gd name="connsiteX3" fmla="*/ 0 w 4210254"/>
                  <a:gd name="connsiteY3" fmla="*/ 823168 h 888744"/>
                  <a:gd name="connsiteX4" fmla="*/ 0 w 4210254"/>
                  <a:gd name="connsiteY4" fmla="*/ 0 h 888744"/>
                  <a:gd name="connsiteX0" fmla="*/ 0 w 3914558"/>
                  <a:gd name="connsiteY0" fmla="*/ 0 h 888744"/>
                  <a:gd name="connsiteX1" fmla="*/ 3914558 w 3914558"/>
                  <a:gd name="connsiteY1" fmla="*/ 0 h 888744"/>
                  <a:gd name="connsiteX2" fmla="*/ 3914558 w 3914558"/>
                  <a:gd name="connsiteY2" fmla="*/ 823168 h 888744"/>
                  <a:gd name="connsiteX3" fmla="*/ 0 w 3914558"/>
                  <a:gd name="connsiteY3" fmla="*/ 823168 h 888744"/>
                  <a:gd name="connsiteX4" fmla="*/ 0 w 3914558"/>
                  <a:gd name="connsiteY4" fmla="*/ 0 h 888744"/>
                  <a:gd name="connsiteX0" fmla="*/ 0 w 3920322"/>
                  <a:gd name="connsiteY0" fmla="*/ 0 h 867660"/>
                  <a:gd name="connsiteX1" fmla="*/ 3914558 w 3920322"/>
                  <a:gd name="connsiteY1" fmla="*/ 0 h 867660"/>
                  <a:gd name="connsiteX2" fmla="*/ 3849243 w 3920322"/>
                  <a:gd name="connsiteY2" fmla="*/ 718665 h 867660"/>
                  <a:gd name="connsiteX3" fmla="*/ 0 w 3920322"/>
                  <a:gd name="connsiteY3" fmla="*/ 823168 h 867660"/>
                  <a:gd name="connsiteX4" fmla="*/ 0 w 3920322"/>
                  <a:gd name="connsiteY4" fmla="*/ 0 h 867660"/>
                  <a:gd name="connsiteX0" fmla="*/ 0 w 3920322"/>
                  <a:gd name="connsiteY0" fmla="*/ 0 h 823168"/>
                  <a:gd name="connsiteX1" fmla="*/ 3914558 w 3920322"/>
                  <a:gd name="connsiteY1" fmla="*/ 0 h 823168"/>
                  <a:gd name="connsiteX2" fmla="*/ 3849243 w 3920322"/>
                  <a:gd name="connsiteY2" fmla="*/ 718665 h 823168"/>
                  <a:gd name="connsiteX3" fmla="*/ 0 w 3920322"/>
                  <a:gd name="connsiteY3" fmla="*/ 823168 h 823168"/>
                  <a:gd name="connsiteX4" fmla="*/ 0 w 3920322"/>
                  <a:gd name="connsiteY4" fmla="*/ 0 h 823168"/>
                  <a:gd name="connsiteX0" fmla="*/ 0 w 3918508"/>
                  <a:gd name="connsiteY0" fmla="*/ 0 h 823168"/>
                  <a:gd name="connsiteX1" fmla="*/ 3914558 w 3918508"/>
                  <a:gd name="connsiteY1" fmla="*/ 0 h 823168"/>
                  <a:gd name="connsiteX2" fmla="*/ 3810055 w 3918508"/>
                  <a:gd name="connsiteY2" fmla="*/ 640288 h 823168"/>
                  <a:gd name="connsiteX3" fmla="*/ 0 w 3918508"/>
                  <a:gd name="connsiteY3" fmla="*/ 823168 h 823168"/>
                  <a:gd name="connsiteX4" fmla="*/ 0 w 3918508"/>
                  <a:gd name="connsiteY4" fmla="*/ 0 h 823168"/>
                  <a:gd name="connsiteX0" fmla="*/ 0 w 3918973"/>
                  <a:gd name="connsiteY0" fmla="*/ 0 h 823168"/>
                  <a:gd name="connsiteX1" fmla="*/ 3914558 w 3918973"/>
                  <a:gd name="connsiteY1" fmla="*/ 0 h 823168"/>
                  <a:gd name="connsiteX2" fmla="*/ 3823118 w 3918973"/>
                  <a:gd name="connsiteY2" fmla="*/ 770916 h 823168"/>
                  <a:gd name="connsiteX3" fmla="*/ 0 w 3918973"/>
                  <a:gd name="connsiteY3" fmla="*/ 823168 h 823168"/>
                  <a:gd name="connsiteX4" fmla="*/ 0 w 3918973"/>
                  <a:gd name="connsiteY4" fmla="*/ 0 h 82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8973" h="823168">
                    <a:moveTo>
                      <a:pt x="0" y="0"/>
                    </a:moveTo>
                    <a:lnTo>
                      <a:pt x="3914558" y="0"/>
                    </a:lnTo>
                    <a:cubicBezTo>
                      <a:pt x="3939967" y="320075"/>
                      <a:pt x="3848527" y="751287"/>
                      <a:pt x="3823118" y="770916"/>
                    </a:cubicBezTo>
                    <a:cubicBezTo>
                      <a:pt x="3797709" y="790545"/>
                      <a:pt x="874495" y="790546"/>
                      <a:pt x="0" y="823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940200" y="1664804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58"/>
            <p:cNvSpPr txBox="1"/>
            <p:nvPr/>
          </p:nvSpPr>
          <p:spPr>
            <a:xfrm flipH="1">
              <a:off x="533237" y="2210281"/>
              <a:ext cx="840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rgbClr val="45A457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多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5A457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1" name="TextBox 62"/>
            <p:cNvSpPr txBox="1"/>
            <p:nvPr/>
          </p:nvSpPr>
          <p:spPr>
            <a:xfrm>
              <a:off x="1676342" y="2296810"/>
              <a:ext cx="286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对接的系统多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81700" y="1791868"/>
            <a:ext cx="4536504" cy="1409994"/>
            <a:chOff x="1689743" y="3174429"/>
            <a:chExt cx="4536504" cy="1409994"/>
          </a:xfrm>
        </p:grpSpPr>
        <p:grpSp>
          <p:nvGrpSpPr>
            <p:cNvPr id="13" name="组合 12"/>
            <p:cNvGrpSpPr/>
            <p:nvPr/>
          </p:nvGrpSpPr>
          <p:grpSpPr>
            <a:xfrm>
              <a:off x="1689743" y="3174429"/>
              <a:ext cx="4536504" cy="1409994"/>
              <a:chOff x="1691680" y="1412776"/>
              <a:chExt cx="5328592" cy="1656184"/>
            </a:xfrm>
          </p:grpSpPr>
          <p:sp>
            <p:nvSpPr>
              <p:cNvPr id="14" name="矩形 7"/>
              <p:cNvSpPr/>
              <p:nvPr/>
            </p:nvSpPr>
            <p:spPr>
              <a:xfrm>
                <a:off x="2965648" y="1911878"/>
                <a:ext cx="4054624" cy="1004957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757854 h 823168"/>
                  <a:gd name="connsiteX4" fmla="*/ 0 w 3914558"/>
                  <a:gd name="connsiteY4" fmla="*/ 0 h 823168"/>
                  <a:gd name="connsiteX0" fmla="*/ 0 w 3914558"/>
                  <a:gd name="connsiteY0" fmla="*/ 0 h 862357"/>
                  <a:gd name="connsiteX1" fmla="*/ 3914558 w 3914558"/>
                  <a:gd name="connsiteY1" fmla="*/ 0 h 862357"/>
                  <a:gd name="connsiteX2" fmla="*/ 3875369 w 3914558"/>
                  <a:gd name="connsiteY2" fmla="*/ 862357 h 862357"/>
                  <a:gd name="connsiteX3" fmla="*/ 0 w 3914558"/>
                  <a:gd name="connsiteY3" fmla="*/ 757854 h 862357"/>
                  <a:gd name="connsiteX4" fmla="*/ 0 w 3914558"/>
                  <a:gd name="connsiteY4" fmla="*/ 0 h 862357"/>
                  <a:gd name="connsiteX0" fmla="*/ 0 w 3940683"/>
                  <a:gd name="connsiteY0" fmla="*/ 0 h 849294"/>
                  <a:gd name="connsiteX1" fmla="*/ 3914558 w 3940683"/>
                  <a:gd name="connsiteY1" fmla="*/ 0 h 849294"/>
                  <a:gd name="connsiteX2" fmla="*/ 3940683 w 3940683"/>
                  <a:gd name="connsiteY2" fmla="*/ 849294 h 849294"/>
                  <a:gd name="connsiteX3" fmla="*/ 0 w 3940683"/>
                  <a:gd name="connsiteY3" fmla="*/ 757854 h 849294"/>
                  <a:gd name="connsiteX4" fmla="*/ 0 w 3940683"/>
                  <a:gd name="connsiteY4" fmla="*/ 0 h 849294"/>
                  <a:gd name="connsiteX0" fmla="*/ 0 w 3979871"/>
                  <a:gd name="connsiteY0" fmla="*/ 0 h 966860"/>
                  <a:gd name="connsiteX1" fmla="*/ 3914558 w 3979871"/>
                  <a:gd name="connsiteY1" fmla="*/ 0 h 966860"/>
                  <a:gd name="connsiteX2" fmla="*/ 3979871 w 3979871"/>
                  <a:gd name="connsiteY2" fmla="*/ 966860 h 966860"/>
                  <a:gd name="connsiteX3" fmla="*/ 0 w 3979871"/>
                  <a:gd name="connsiteY3" fmla="*/ 757854 h 966860"/>
                  <a:gd name="connsiteX4" fmla="*/ 0 w 3979871"/>
                  <a:gd name="connsiteY4" fmla="*/ 0 h 966860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3940683"/>
                  <a:gd name="connsiteY0" fmla="*/ 0 h 901545"/>
                  <a:gd name="connsiteX1" fmla="*/ 3914558 w 3940683"/>
                  <a:gd name="connsiteY1" fmla="*/ 0 h 901545"/>
                  <a:gd name="connsiteX2" fmla="*/ 3940683 w 3940683"/>
                  <a:gd name="connsiteY2" fmla="*/ 901545 h 901545"/>
                  <a:gd name="connsiteX3" fmla="*/ 0 w 3940683"/>
                  <a:gd name="connsiteY3" fmla="*/ 757854 h 901545"/>
                  <a:gd name="connsiteX4" fmla="*/ 0 w 3940683"/>
                  <a:gd name="connsiteY4" fmla="*/ 0 h 901545"/>
                  <a:gd name="connsiteX0" fmla="*/ 0 w 3992935"/>
                  <a:gd name="connsiteY0" fmla="*/ 0 h 901545"/>
                  <a:gd name="connsiteX1" fmla="*/ 3914558 w 3992935"/>
                  <a:gd name="connsiteY1" fmla="*/ 0 h 901545"/>
                  <a:gd name="connsiteX2" fmla="*/ 3992935 w 3992935"/>
                  <a:gd name="connsiteY2" fmla="*/ 901545 h 901545"/>
                  <a:gd name="connsiteX3" fmla="*/ 0 w 3992935"/>
                  <a:gd name="connsiteY3" fmla="*/ 757854 h 901545"/>
                  <a:gd name="connsiteX4" fmla="*/ 0 w 3992935"/>
                  <a:gd name="connsiteY4" fmla="*/ 0 h 90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2935" h="901545">
                    <a:moveTo>
                      <a:pt x="0" y="0"/>
                    </a:moveTo>
                    <a:lnTo>
                      <a:pt x="3914558" y="0"/>
                    </a:lnTo>
                    <a:lnTo>
                      <a:pt x="3992935" y="901545"/>
                    </a:lnTo>
                    <a:cubicBezTo>
                      <a:pt x="2400699" y="801396"/>
                      <a:pt x="1344041" y="818814"/>
                      <a:pt x="0" y="75785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ysClr val="windowText" lastClr="000000">
                      <a:lumMod val="50000"/>
                      <a:lumOff val="50000"/>
                      <a:shade val="30000"/>
                      <a:satMod val="115000"/>
                    </a:sysClr>
                  </a:gs>
                  <a:gs pos="43000">
                    <a:sysClr val="windowText" lastClr="000000">
                      <a:lumMod val="50000"/>
                      <a:lumOff val="50000"/>
                      <a:shade val="100000"/>
                      <a:satMod val="115000"/>
                      <a:alpha val="0"/>
                    </a:sys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691680" y="1412776"/>
                <a:ext cx="1656184" cy="1656184"/>
              </a:xfrm>
              <a:prstGeom prst="ellipse">
                <a:avLst/>
              </a:prstGeom>
              <a:solidFill>
                <a:srgbClr val="45A4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835696" y="1548683"/>
                <a:ext cx="1368152" cy="136815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矩形 2"/>
              <p:cNvSpPr/>
              <p:nvPr/>
            </p:nvSpPr>
            <p:spPr>
              <a:xfrm>
                <a:off x="2961698" y="1759754"/>
                <a:ext cx="3944274" cy="942746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4210254"/>
                  <a:gd name="connsiteY0" fmla="*/ 0 h 888744"/>
                  <a:gd name="connsiteX1" fmla="*/ 3914558 w 4210254"/>
                  <a:gd name="connsiteY1" fmla="*/ 0 h 888744"/>
                  <a:gd name="connsiteX2" fmla="*/ 3914558 w 4210254"/>
                  <a:gd name="connsiteY2" fmla="*/ 823168 h 888744"/>
                  <a:gd name="connsiteX3" fmla="*/ 0 w 4210254"/>
                  <a:gd name="connsiteY3" fmla="*/ 823168 h 888744"/>
                  <a:gd name="connsiteX4" fmla="*/ 0 w 4210254"/>
                  <a:gd name="connsiteY4" fmla="*/ 0 h 888744"/>
                  <a:gd name="connsiteX0" fmla="*/ 0 w 3914558"/>
                  <a:gd name="connsiteY0" fmla="*/ 0 h 888744"/>
                  <a:gd name="connsiteX1" fmla="*/ 3914558 w 3914558"/>
                  <a:gd name="connsiteY1" fmla="*/ 0 h 888744"/>
                  <a:gd name="connsiteX2" fmla="*/ 3914558 w 3914558"/>
                  <a:gd name="connsiteY2" fmla="*/ 823168 h 888744"/>
                  <a:gd name="connsiteX3" fmla="*/ 0 w 3914558"/>
                  <a:gd name="connsiteY3" fmla="*/ 823168 h 888744"/>
                  <a:gd name="connsiteX4" fmla="*/ 0 w 3914558"/>
                  <a:gd name="connsiteY4" fmla="*/ 0 h 888744"/>
                  <a:gd name="connsiteX0" fmla="*/ 0 w 3920322"/>
                  <a:gd name="connsiteY0" fmla="*/ 0 h 867660"/>
                  <a:gd name="connsiteX1" fmla="*/ 3914558 w 3920322"/>
                  <a:gd name="connsiteY1" fmla="*/ 0 h 867660"/>
                  <a:gd name="connsiteX2" fmla="*/ 3849243 w 3920322"/>
                  <a:gd name="connsiteY2" fmla="*/ 718665 h 867660"/>
                  <a:gd name="connsiteX3" fmla="*/ 0 w 3920322"/>
                  <a:gd name="connsiteY3" fmla="*/ 823168 h 867660"/>
                  <a:gd name="connsiteX4" fmla="*/ 0 w 3920322"/>
                  <a:gd name="connsiteY4" fmla="*/ 0 h 867660"/>
                  <a:gd name="connsiteX0" fmla="*/ 0 w 3920322"/>
                  <a:gd name="connsiteY0" fmla="*/ 0 h 823168"/>
                  <a:gd name="connsiteX1" fmla="*/ 3914558 w 3920322"/>
                  <a:gd name="connsiteY1" fmla="*/ 0 h 823168"/>
                  <a:gd name="connsiteX2" fmla="*/ 3849243 w 3920322"/>
                  <a:gd name="connsiteY2" fmla="*/ 718665 h 823168"/>
                  <a:gd name="connsiteX3" fmla="*/ 0 w 3920322"/>
                  <a:gd name="connsiteY3" fmla="*/ 823168 h 823168"/>
                  <a:gd name="connsiteX4" fmla="*/ 0 w 3920322"/>
                  <a:gd name="connsiteY4" fmla="*/ 0 h 823168"/>
                  <a:gd name="connsiteX0" fmla="*/ 0 w 3918508"/>
                  <a:gd name="connsiteY0" fmla="*/ 0 h 823168"/>
                  <a:gd name="connsiteX1" fmla="*/ 3914558 w 3918508"/>
                  <a:gd name="connsiteY1" fmla="*/ 0 h 823168"/>
                  <a:gd name="connsiteX2" fmla="*/ 3810055 w 3918508"/>
                  <a:gd name="connsiteY2" fmla="*/ 640288 h 823168"/>
                  <a:gd name="connsiteX3" fmla="*/ 0 w 3918508"/>
                  <a:gd name="connsiteY3" fmla="*/ 823168 h 823168"/>
                  <a:gd name="connsiteX4" fmla="*/ 0 w 3918508"/>
                  <a:gd name="connsiteY4" fmla="*/ 0 h 823168"/>
                  <a:gd name="connsiteX0" fmla="*/ 0 w 3918973"/>
                  <a:gd name="connsiteY0" fmla="*/ 0 h 823168"/>
                  <a:gd name="connsiteX1" fmla="*/ 3914558 w 3918973"/>
                  <a:gd name="connsiteY1" fmla="*/ 0 h 823168"/>
                  <a:gd name="connsiteX2" fmla="*/ 3823118 w 3918973"/>
                  <a:gd name="connsiteY2" fmla="*/ 770916 h 823168"/>
                  <a:gd name="connsiteX3" fmla="*/ 0 w 3918973"/>
                  <a:gd name="connsiteY3" fmla="*/ 823168 h 823168"/>
                  <a:gd name="connsiteX4" fmla="*/ 0 w 3918973"/>
                  <a:gd name="connsiteY4" fmla="*/ 0 h 82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8973" h="823168">
                    <a:moveTo>
                      <a:pt x="0" y="0"/>
                    </a:moveTo>
                    <a:lnTo>
                      <a:pt x="3914558" y="0"/>
                    </a:lnTo>
                    <a:cubicBezTo>
                      <a:pt x="3939967" y="320075"/>
                      <a:pt x="3848527" y="751287"/>
                      <a:pt x="3823118" y="770916"/>
                    </a:cubicBezTo>
                    <a:cubicBezTo>
                      <a:pt x="3797709" y="790545"/>
                      <a:pt x="874495" y="790546"/>
                      <a:pt x="0" y="823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940200" y="1664804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" name="TextBox 59"/>
            <p:cNvSpPr txBox="1"/>
            <p:nvPr/>
          </p:nvSpPr>
          <p:spPr>
            <a:xfrm flipH="1">
              <a:off x="1971468" y="3672246"/>
              <a:ext cx="840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zh-CN" altLang="en-US" sz="4000" dirty="0">
                  <a:solidFill>
                    <a:srgbClr val="45A457"/>
                  </a:solidFill>
                  <a:latin typeface="Arial Rounded MT Bold" pitchFamily="34" charset="0"/>
                  <a:cs typeface="Times New Roman" pitchFamily="18" charset="0"/>
                </a:rPr>
                <a:t>变</a:t>
              </a:r>
            </a:p>
          </p:txBody>
        </p:sp>
        <p:sp>
          <p:nvSpPr>
            <p:cNvPr id="22" name="TextBox 63"/>
            <p:cNvSpPr txBox="1"/>
            <p:nvPr/>
          </p:nvSpPr>
          <p:spPr>
            <a:xfrm>
              <a:off x="3070184" y="3576652"/>
              <a:ext cx="2860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外部系统接口变化后影响多少不易判断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95970" y="3998768"/>
            <a:ext cx="4708510" cy="1409994"/>
            <a:chOff x="1689743" y="3174429"/>
            <a:chExt cx="4708510" cy="1409994"/>
          </a:xfrm>
        </p:grpSpPr>
        <p:grpSp>
          <p:nvGrpSpPr>
            <p:cNvPr id="62" name="组合 61"/>
            <p:cNvGrpSpPr/>
            <p:nvPr/>
          </p:nvGrpSpPr>
          <p:grpSpPr>
            <a:xfrm>
              <a:off x="1689743" y="3174429"/>
              <a:ext cx="4708510" cy="1409994"/>
              <a:chOff x="1691680" y="1412776"/>
              <a:chExt cx="5530631" cy="1656184"/>
            </a:xfrm>
          </p:grpSpPr>
          <p:sp>
            <p:nvSpPr>
              <p:cNvPr id="65" name="矩形 7"/>
              <p:cNvSpPr/>
              <p:nvPr/>
            </p:nvSpPr>
            <p:spPr>
              <a:xfrm>
                <a:off x="2965648" y="1911878"/>
                <a:ext cx="4054624" cy="1004957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757854 h 823168"/>
                  <a:gd name="connsiteX4" fmla="*/ 0 w 3914558"/>
                  <a:gd name="connsiteY4" fmla="*/ 0 h 823168"/>
                  <a:gd name="connsiteX0" fmla="*/ 0 w 3914558"/>
                  <a:gd name="connsiteY0" fmla="*/ 0 h 862357"/>
                  <a:gd name="connsiteX1" fmla="*/ 3914558 w 3914558"/>
                  <a:gd name="connsiteY1" fmla="*/ 0 h 862357"/>
                  <a:gd name="connsiteX2" fmla="*/ 3875369 w 3914558"/>
                  <a:gd name="connsiteY2" fmla="*/ 862357 h 862357"/>
                  <a:gd name="connsiteX3" fmla="*/ 0 w 3914558"/>
                  <a:gd name="connsiteY3" fmla="*/ 757854 h 862357"/>
                  <a:gd name="connsiteX4" fmla="*/ 0 w 3914558"/>
                  <a:gd name="connsiteY4" fmla="*/ 0 h 862357"/>
                  <a:gd name="connsiteX0" fmla="*/ 0 w 3940683"/>
                  <a:gd name="connsiteY0" fmla="*/ 0 h 849294"/>
                  <a:gd name="connsiteX1" fmla="*/ 3914558 w 3940683"/>
                  <a:gd name="connsiteY1" fmla="*/ 0 h 849294"/>
                  <a:gd name="connsiteX2" fmla="*/ 3940683 w 3940683"/>
                  <a:gd name="connsiteY2" fmla="*/ 849294 h 849294"/>
                  <a:gd name="connsiteX3" fmla="*/ 0 w 3940683"/>
                  <a:gd name="connsiteY3" fmla="*/ 757854 h 849294"/>
                  <a:gd name="connsiteX4" fmla="*/ 0 w 3940683"/>
                  <a:gd name="connsiteY4" fmla="*/ 0 h 849294"/>
                  <a:gd name="connsiteX0" fmla="*/ 0 w 3979871"/>
                  <a:gd name="connsiteY0" fmla="*/ 0 h 966860"/>
                  <a:gd name="connsiteX1" fmla="*/ 3914558 w 3979871"/>
                  <a:gd name="connsiteY1" fmla="*/ 0 h 966860"/>
                  <a:gd name="connsiteX2" fmla="*/ 3979871 w 3979871"/>
                  <a:gd name="connsiteY2" fmla="*/ 966860 h 966860"/>
                  <a:gd name="connsiteX3" fmla="*/ 0 w 3979871"/>
                  <a:gd name="connsiteY3" fmla="*/ 757854 h 966860"/>
                  <a:gd name="connsiteX4" fmla="*/ 0 w 3979871"/>
                  <a:gd name="connsiteY4" fmla="*/ 0 h 966860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4032123"/>
                  <a:gd name="connsiteY0" fmla="*/ 0 h 940734"/>
                  <a:gd name="connsiteX1" fmla="*/ 3914558 w 4032123"/>
                  <a:gd name="connsiteY1" fmla="*/ 0 h 940734"/>
                  <a:gd name="connsiteX2" fmla="*/ 4032123 w 4032123"/>
                  <a:gd name="connsiteY2" fmla="*/ 940734 h 940734"/>
                  <a:gd name="connsiteX3" fmla="*/ 0 w 4032123"/>
                  <a:gd name="connsiteY3" fmla="*/ 757854 h 940734"/>
                  <a:gd name="connsiteX4" fmla="*/ 0 w 4032123"/>
                  <a:gd name="connsiteY4" fmla="*/ 0 h 940734"/>
                  <a:gd name="connsiteX0" fmla="*/ 0 w 3940683"/>
                  <a:gd name="connsiteY0" fmla="*/ 0 h 901545"/>
                  <a:gd name="connsiteX1" fmla="*/ 3914558 w 3940683"/>
                  <a:gd name="connsiteY1" fmla="*/ 0 h 901545"/>
                  <a:gd name="connsiteX2" fmla="*/ 3940683 w 3940683"/>
                  <a:gd name="connsiteY2" fmla="*/ 901545 h 901545"/>
                  <a:gd name="connsiteX3" fmla="*/ 0 w 3940683"/>
                  <a:gd name="connsiteY3" fmla="*/ 757854 h 901545"/>
                  <a:gd name="connsiteX4" fmla="*/ 0 w 3940683"/>
                  <a:gd name="connsiteY4" fmla="*/ 0 h 901545"/>
                  <a:gd name="connsiteX0" fmla="*/ 0 w 3992935"/>
                  <a:gd name="connsiteY0" fmla="*/ 0 h 901545"/>
                  <a:gd name="connsiteX1" fmla="*/ 3914558 w 3992935"/>
                  <a:gd name="connsiteY1" fmla="*/ 0 h 901545"/>
                  <a:gd name="connsiteX2" fmla="*/ 3992935 w 3992935"/>
                  <a:gd name="connsiteY2" fmla="*/ 901545 h 901545"/>
                  <a:gd name="connsiteX3" fmla="*/ 0 w 3992935"/>
                  <a:gd name="connsiteY3" fmla="*/ 757854 h 901545"/>
                  <a:gd name="connsiteX4" fmla="*/ 0 w 3992935"/>
                  <a:gd name="connsiteY4" fmla="*/ 0 h 90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2935" h="901545">
                    <a:moveTo>
                      <a:pt x="0" y="0"/>
                    </a:moveTo>
                    <a:lnTo>
                      <a:pt x="3914558" y="0"/>
                    </a:lnTo>
                    <a:lnTo>
                      <a:pt x="3992935" y="901545"/>
                    </a:lnTo>
                    <a:cubicBezTo>
                      <a:pt x="2400699" y="801396"/>
                      <a:pt x="1344041" y="818814"/>
                      <a:pt x="0" y="75785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ysClr val="windowText" lastClr="000000">
                      <a:lumMod val="50000"/>
                      <a:lumOff val="50000"/>
                      <a:shade val="30000"/>
                      <a:satMod val="115000"/>
                    </a:sysClr>
                  </a:gs>
                  <a:gs pos="43000">
                    <a:sysClr val="windowText" lastClr="000000">
                      <a:lumMod val="50000"/>
                      <a:lumOff val="50000"/>
                      <a:shade val="100000"/>
                      <a:satMod val="115000"/>
                      <a:alpha val="0"/>
                    </a:sys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691680" y="1412776"/>
                <a:ext cx="1656184" cy="1656184"/>
              </a:xfrm>
              <a:prstGeom prst="ellipse">
                <a:avLst/>
              </a:prstGeom>
              <a:solidFill>
                <a:srgbClr val="45A4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835696" y="1548683"/>
                <a:ext cx="1368152" cy="136815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矩形 2"/>
              <p:cNvSpPr/>
              <p:nvPr/>
            </p:nvSpPr>
            <p:spPr>
              <a:xfrm>
                <a:off x="2961699" y="1759754"/>
                <a:ext cx="4260612" cy="942746"/>
              </a:xfrm>
              <a:custGeom>
                <a:avLst/>
                <a:gdLst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3914558"/>
                  <a:gd name="connsiteY0" fmla="*/ 0 h 823168"/>
                  <a:gd name="connsiteX1" fmla="*/ 3914558 w 3914558"/>
                  <a:gd name="connsiteY1" fmla="*/ 0 h 823168"/>
                  <a:gd name="connsiteX2" fmla="*/ 3914558 w 3914558"/>
                  <a:gd name="connsiteY2" fmla="*/ 823168 h 823168"/>
                  <a:gd name="connsiteX3" fmla="*/ 0 w 3914558"/>
                  <a:gd name="connsiteY3" fmla="*/ 823168 h 823168"/>
                  <a:gd name="connsiteX4" fmla="*/ 0 w 3914558"/>
                  <a:gd name="connsiteY4" fmla="*/ 0 h 823168"/>
                  <a:gd name="connsiteX0" fmla="*/ 0 w 4210254"/>
                  <a:gd name="connsiteY0" fmla="*/ 0 h 888744"/>
                  <a:gd name="connsiteX1" fmla="*/ 3914558 w 4210254"/>
                  <a:gd name="connsiteY1" fmla="*/ 0 h 888744"/>
                  <a:gd name="connsiteX2" fmla="*/ 3914558 w 4210254"/>
                  <a:gd name="connsiteY2" fmla="*/ 823168 h 888744"/>
                  <a:gd name="connsiteX3" fmla="*/ 0 w 4210254"/>
                  <a:gd name="connsiteY3" fmla="*/ 823168 h 888744"/>
                  <a:gd name="connsiteX4" fmla="*/ 0 w 4210254"/>
                  <a:gd name="connsiteY4" fmla="*/ 0 h 888744"/>
                  <a:gd name="connsiteX0" fmla="*/ 0 w 3914558"/>
                  <a:gd name="connsiteY0" fmla="*/ 0 h 888744"/>
                  <a:gd name="connsiteX1" fmla="*/ 3914558 w 3914558"/>
                  <a:gd name="connsiteY1" fmla="*/ 0 h 888744"/>
                  <a:gd name="connsiteX2" fmla="*/ 3914558 w 3914558"/>
                  <a:gd name="connsiteY2" fmla="*/ 823168 h 888744"/>
                  <a:gd name="connsiteX3" fmla="*/ 0 w 3914558"/>
                  <a:gd name="connsiteY3" fmla="*/ 823168 h 888744"/>
                  <a:gd name="connsiteX4" fmla="*/ 0 w 3914558"/>
                  <a:gd name="connsiteY4" fmla="*/ 0 h 888744"/>
                  <a:gd name="connsiteX0" fmla="*/ 0 w 3920322"/>
                  <a:gd name="connsiteY0" fmla="*/ 0 h 867660"/>
                  <a:gd name="connsiteX1" fmla="*/ 3914558 w 3920322"/>
                  <a:gd name="connsiteY1" fmla="*/ 0 h 867660"/>
                  <a:gd name="connsiteX2" fmla="*/ 3849243 w 3920322"/>
                  <a:gd name="connsiteY2" fmla="*/ 718665 h 867660"/>
                  <a:gd name="connsiteX3" fmla="*/ 0 w 3920322"/>
                  <a:gd name="connsiteY3" fmla="*/ 823168 h 867660"/>
                  <a:gd name="connsiteX4" fmla="*/ 0 w 3920322"/>
                  <a:gd name="connsiteY4" fmla="*/ 0 h 867660"/>
                  <a:gd name="connsiteX0" fmla="*/ 0 w 3920322"/>
                  <a:gd name="connsiteY0" fmla="*/ 0 h 823168"/>
                  <a:gd name="connsiteX1" fmla="*/ 3914558 w 3920322"/>
                  <a:gd name="connsiteY1" fmla="*/ 0 h 823168"/>
                  <a:gd name="connsiteX2" fmla="*/ 3849243 w 3920322"/>
                  <a:gd name="connsiteY2" fmla="*/ 718665 h 823168"/>
                  <a:gd name="connsiteX3" fmla="*/ 0 w 3920322"/>
                  <a:gd name="connsiteY3" fmla="*/ 823168 h 823168"/>
                  <a:gd name="connsiteX4" fmla="*/ 0 w 3920322"/>
                  <a:gd name="connsiteY4" fmla="*/ 0 h 823168"/>
                  <a:gd name="connsiteX0" fmla="*/ 0 w 3918508"/>
                  <a:gd name="connsiteY0" fmla="*/ 0 h 823168"/>
                  <a:gd name="connsiteX1" fmla="*/ 3914558 w 3918508"/>
                  <a:gd name="connsiteY1" fmla="*/ 0 h 823168"/>
                  <a:gd name="connsiteX2" fmla="*/ 3810055 w 3918508"/>
                  <a:gd name="connsiteY2" fmla="*/ 640288 h 823168"/>
                  <a:gd name="connsiteX3" fmla="*/ 0 w 3918508"/>
                  <a:gd name="connsiteY3" fmla="*/ 823168 h 823168"/>
                  <a:gd name="connsiteX4" fmla="*/ 0 w 3918508"/>
                  <a:gd name="connsiteY4" fmla="*/ 0 h 823168"/>
                  <a:gd name="connsiteX0" fmla="*/ 0 w 3918973"/>
                  <a:gd name="connsiteY0" fmla="*/ 0 h 823168"/>
                  <a:gd name="connsiteX1" fmla="*/ 3914558 w 3918973"/>
                  <a:gd name="connsiteY1" fmla="*/ 0 h 823168"/>
                  <a:gd name="connsiteX2" fmla="*/ 3823118 w 3918973"/>
                  <a:gd name="connsiteY2" fmla="*/ 770916 h 823168"/>
                  <a:gd name="connsiteX3" fmla="*/ 0 w 3918973"/>
                  <a:gd name="connsiteY3" fmla="*/ 823168 h 823168"/>
                  <a:gd name="connsiteX4" fmla="*/ 0 w 3918973"/>
                  <a:gd name="connsiteY4" fmla="*/ 0 h 82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8973" h="823168">
                    <a:moveTo>
                      <a:pt x="0" y="0"/>
                    </a:moveTo>
                    <a:lnTo>
                      <a:pt x="3914558" y="0"/>
                    </a:lnTo>
                    <a:cubicBezTo>
                      <a:pt x="3939967" y="320075"/>
                      <a:pt x="3848527" y="751287"/>
                      <a:pt x="3823118" y="770916"/>
                    </a:cubicBezTo>
                    <a:cubicBezTo>
                      <a:pt x="3797709" y="790545"/>
                      <a:pt x="874495" y="790546"/>
                      <a:pt x="0" y="823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940200" y="1664804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3" name="TextBox 59"/>
            <p:cNvSpPr txBox="1"/>
            <p:nvPr/>
          </p:nvSpPr>
          <p:spPr>
            <a:xfrm flipH="1">
              <a:off x="1971468" y="3672246"/>
              <a:ext cx="840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zh-CN" altLang="en-US" sz="4000" dirty="0" smtClean="0">
                  <a:solidFill>
                    <a:srgbClr val="45A457"/>
                  </a:solidFill>
                  <a:latin typeface="Arial Rounded MT Bold" pitchFamily="34" charset="0"/>
                  <a:cs typeface="Times New Roman" pitchFamily="18" charset="0"/>
                </a:rPr>
                <a:t>大</a:t>
              </a:r>
              <a:endParaRPr lang="zh-CN" altLang="en-US" sz="4000" dirty="0">
                <a:solidFill>
                  <a:srgbClr val="45A457"/>
                </a:solidFill>
                <a:latin typeface="Arial Rounded MT Bold" pitchFamily="34" charset="0"/>
                <a:cs typeface="Times New Roman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70184" y="3576652"/>
              <a:ext cx="315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客户对视觉、交互的差异大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1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产品背景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712" y="884051"/>
            <a:ext cx="1047597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、面临的现状：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6103" y="2199031"/>
            <a:ext cx="5409768" cy="2407731"/>
            <a:chOff x="6519672" y="699166"/>
            <a:chExt cx="5409768" cy="2407731"/>
          </a:xfrm>
        </p:grpSpPr>
        <p:sp>
          <p:nvSpPr>
            <p:cNvPr id="4" name="圆角矩形 3"/>
            <p:cNvSpPr/>
            <p:nvPr/>
          </p:nvSpPr>
          <p:spPr>
            <a:xfrm>
              <a:off x="6519672" y="1504527"/>
              <a:ext cx="1316736" cy="7057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使用帆软</a:t>
              </a:r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 rot="21173318">
              <a:off x="7833284" y="2155467"/>
              <a:ext cx="764922" cy="604761"/>
              <a:chOff x="7747482" y="2193696"/>
              <a:chExt cx="764922" cy="604761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8385847" y="2671292"/>
                <a:ext cx="126557" cy="12716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0" name="直接连接符 29"/>
              <p:cNvCxnSpPr>
                <a:endCxn id="29" idx="1"/>
              </p:cNvCxnSpPr>
              <p:nvPr/>
            </p:nvCxnSpPr>
            <p:spPr>
              <a:xfrm>
                <a:off x="7747482" y="2193696"/>
                <a:ext cx="656900" cy="496219"/>
              </a:xfrm>
              <a:prstGeom prst="line">
                <a:avLst/>
              </a:prstGeom>
              <a:noFill/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</p:cxnSp>
        </p:grpSp>
        <p:grpSp>
          <p:nvGrpSpPr>
            <p:cNvPr id="24" name="组合 23"/>
            <p:cNvGrpSpPr/>
            <p:nvPr/>
          </p:nvGrpSpPr>
          <p:grpSpPr>
            <a:xfrm>
              <a:off x="8638962" y="2116486"/>
              <a:ext cx="3290478" cy="990411"/>
              <a:chOff x="8638962" y="2226214"/>
              <a:chExt cx="3290478" cy="990411"/>
            </a:xfrm>
          </p:grpSpPr>
          <p:sp>
            <p:nvSpPr>
              <p:cNvPr id="27" name="矩形 15"/>
              <p:cNvSpPr/>
              <p:nvPr/>
            </p:nvSpPr>
            <p:spPr>
              <a:xfrm>
                <a:off x="8638962" y="2607709"/>
                <a:ext cx="3290478" cy="608916"/>
              </a:xfrm>
              <a:custGeom>
                <a:avLst/>
                <a:gdLst>
                  <a:gd name="connsiteX0" fmla="*/ 0 w 3744416"/>
                  <a:gd name="connsiteY0" fmla="*/ 0 h 689605"/>
                  <a:gd name="connsiteX1" fmla="*/ 3744416 w 3744416"/>
                  <a:gd name="connsiteY1" fmla="*/ 0 h 689605"/>
                  <a:gd name="connsiteX2" fmla="*/ 3744416 w 3744416"/>
                  <a:gd name="connsiteY2" fmla="*/ 689605 h 689605"/>
                  <a:gd name="connsiteX3" fmla="*/ 0 w 3744416"/>
                  <a:gd name="connsiteY3" fmla="*/ 689605 h 689605"/>
                  <a:gd name="connsiteX4" fmla="*/ 0 w 3744416"/>
                  <a:gd name="connsiteY4" fmla="*/ 0 h 689605"/>
                  <a:gd name="connsiteX0" fmla="*/ 39188 w 3783604"/>
                  <a:gd name="connsiteY0" fmla="*/ 0 h 689605"/>
                  <a:gd name="connsiteX1" fmla="*/ 3783604 w 3783604"/>
                  <a:gd name="connsiteY1" fmla="*/ 0 h 689605"/>
                  <a:gd name="connsiteX2" fmla="*/ 3783604 w 3783604"/>
                  <a:gd name="connsiteY2" fmla="*/ 689605 h 689605"/>
                  <a:gd name="connsiteX3" fmla="*/ 0 w 3783604"/>
                  <a:gd name="connsiteY3" fmla="*/ 572039 h 689605"/>
                  <a:gd name="connsiteX4" fmla="*/ 39188 w 3783604"/>
                  <a:gd name="connsiteY4" fmla="*/ 0 h 68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3604" h="689605">
                    <a:moveTo>
                      <a:pt x="39188" y="0"/>
                    </a:moveTo>
                    <a:lnTo>
                      <a:pt x="3783604" y="0"/>
                    </a:lnTo>
                    <a:lnTo>
                      <a:pt x="3783604" y="689605"/>
                    </a:lnTo>
                    <a:lnTo>
                      <a:pt x="0" y="572039"/>
                    </a:lnTo>
                    <a:lnTo>
                      <a:pt x="391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638962" y="2507454"/>
                <a:ext cx="3290478" cy="608916"/>
              </a:xfrm>
              <a:prstGeom prst="rect">
                <a:avLst/>
              </a:prstGeom>
              <a:solidFill>
                <a:srgbClr val="DDF7F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TextBox 48"/>
              <p:cNvSpPr txBox="1"/>
              <p:nvPr/>
            </p:nvSpPr>
            <p:spPr>
              <a:xfrm flipH="1">
                <a:off x="8765518" y="2226214"/>
                <a:ext cx="1645239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 Rounded MT Bold" pitchFamily="34" charset="0"/>
                    <a:ea typeface="微软雅黑" pitchFamily="34" charset="-122"/>
                    <a:cs typeface="Times New Roman" pitchFamily="18" charset="0"/>
                  </a:rPr>
                  <a:t>劣势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2" name="TextBox 49"/>
              <p:cNvSpPr txBox="1"/>
              <p:nvPr/>
            </p:nvSpPr>
            <p:spPr>
              <a:xfrm>
                <a:off x="8765518" y="2544126"/>
                <a:ext cx="29740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视觉素材单一；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框架比较固定，灵活性差</a:t>
                </a:r>
                <a:r>
                  <a:rPr lang="en-US" altLang="zh-CN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….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Arial Rounded MT Bold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V="1">
              <a:off x="7772970" y="935537"/>
              <a:ext cx="764922" cy="604761"/>
              <a:chOff x="7747482" y="2193696"/>
              <a:chExt cx="764922" cy="60476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385847" y="2671292"/>
                <a:ext cx="126557" cy="12716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" name="直接连接符 34"/>
              <p:cNvCxnSpPr>
                <a:endCxn id="34" idx="1"/>
              </p:cNvCxnSpPr>
              <p:nvPr/>
            </p:nvCxnSpPr>
            <p:spPr>
              <a:xfrm>
                <a:off x="7747482" y="2193696"/>
                <a:ext cx="656900" cy="496219"/>
              </a:xfrm>
              <a:prstGeom prst="line">
                <a:avLst/>
              </a:prstGeom>
              <a:noFill/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8567575" y="699166"/>
              <a:ext cx="3290478" cy="990411"/>
              <a:chOff x="8638962" y="2226214"/>
              <a:chExt cx="3290478" cy="990411"/>
            </a:xfrm>
          </p:grpSpPr>
          <p:sp>
            <p:nvSpPr>
              <p:cNvPr id="37" name="矩形 15"/>
              <p:cNvSpPr/>
              <p:nvPr/>
            </p:nvSpPr>
            <p:spPr>
              <a:xfrm>
                <a:off x="8638962" y="2607709"/>
                <a:ext cx="3290478" cy="608916"/>
              </a:xfrm>
              <a:custGeom>
                <a:avLst/>
                <a:gdLst>
                  <a:gd name="connsiteX0" fmla="*/ 0 w 3744416"/>
                  <a:gd name="connsiteY0" fmla="*/ 0 h 689605"/>
                  <a:gd name="connsiteX1" fmla="*/ 3744416 w 3744416"/>
                  <a:gd name="connsiteY1" fmla="*/ 0 h 689605"/>
                  <a:gd name="connsiteX2" fmla="*/ 3744416 w 3744416"/>
                  <a:gd name="connsiteY2" fmla="*/ 689605 h 689605"/>
                  <a:gd name="connsiteX3" fmla="*/ 0 w 3744416"/>
                  <a:gd name="connsiteY3" fmla="*/ 689605 h 689605"/>
                  <a:gd name="connsiteX4" fmla="*/ 0 w 3744416"/>
                  <a:gd name="connsiteY4" fmla="*/ 0 h 689605"/>
                  <a:gd name="connsiteX0" fmla="*/ 39188 w 3783604"/>
                  <a:gd name="connsiteY0" fmla="*/ 0 h 689605"/>
                  <a:gd name="connsiteX1" fmla="*/ 3783604 w 3783604"/>
                  <a:gd name="connsiteY1" fmla="*/ 0 h 689605"/>
                  <a:gd name="connsiteX2" fmla="*/ 3783604 w 3783604"/>
                  <a:gd name="connsiteY2" fmla="*/ 689605 h 689605"/>
                  <a:gd name="connsiteX3" fmla="*/ 0 w 3783604"/>
                  <a:gd name="connsiteY3" fmla="*/ 572039 h 689605"/>
                  <a:gd name="connsiteX4" fmla="*/ 39188 w 3783604"/>
                  <a:gd name="connsiteY4" fmla="*/ 0 h 68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3604" h="689605">
                    <a:moveTo>
                      <a:pt x="39188" y="0"/>
                    </a:moveTo>
                    <a:lnTo>
                      <a:pt x="3783604" y="0"/>
                    </a:lnTo>
                    <a:lnTo>
                      <a:pt x="3783604" y="689605"/>
                    </a:lnTo>
                    <a:lnTo>
                      <a:pt x="0" y="572039"/>
                    </a:lnTo>
                    <a:lnTo>
                      <a:pt x="391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638962" y="2507454"/>
                <a:ext cx="3290478" cy="608916"/>
              </a:xfrm>
              <a:prstGeom prst="rect">
                <a:avLst/>
              </a:prstGeom>
              <a:solidFill>
                <a:srgbClr val="DDF7F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TextBox 48"/>
              <p:cNvSpPr txBox="1"/>
              <p:nvPr/>
            </p:nvSpPr>
            <p:spPr>
              <a:xfrm flipH="1">
                <a:off x="8765518" y="2226214"/>
                <a:ext cx="1645239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 Rounded MT Bold" pitchFamily="34" charset="0"/>
                    <a:ea typeface="微软雅黑" pitchFamily="34" charset="-122"/>
                    <a:cs typeface="Times New Roman" pitchFamily="18" charset="0"/>
                  </a:rPr>
                  <a:t>优势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0" name="TextBox 49"/>
              <p:cNvSpPr txBox="1"/>
              <p:nvPr/>
            </p:nvSpPr>
            <p:spPr>
              <a:xfrm>
                <a:off x="8765518" y="2544126"/>
                <a:ext cx="29740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自定义指标配置；自助分析；</a:t>
                </a:r>
                <a:endParaRPr lang="en-US" altLang="zh-CN" sz="1400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lvl="0">
                  <a:defRPr/>
                </a:pPr>
                <a:r>
                  <a:rPr lang="zh-CN" altLang="en-US" sz="1400" kern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前端工作量</a:t>
                </a: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减少</a:t>
                </a:r>
                <a:r>
                  <a:rPr lang="en-US" altLang="zh-CN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….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Arial Rounded MT Bold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405651" y="2279218"/>
            <a:ext cx="5409768" cy="2407731"/>
            <a:chOff x="6519672" y="699166"/>
            <a:chExt cx="5409768" cy="2407731"/>
          </a:xfrm>
        </p:grpSpPr>
        <p:sp>
          <p:nvSpPr>
            <p:cNvPr id="43" name="圆角矩形 42"/>
            <p:cNvSpPr/>
            <p:nvPr/>
          </p:nvSpPr>
          <p:spPr>
            <a:xfrm>
              <a:off x="6519672" y="1504527"/>
              <a:ext cx="1316736" cy="7057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自己编码</a:t>
              </a:r>
              <a:endParaRPr lang="zh-CN" altLang="en-US" dirty="0"/>
            </a:p>
          </p:txBody>
        </p:sp>
        <p:grpSp>
          <p:nvGrpSpPr>
            <p:cNvPr id="44" name="组合 43"/>
            <p:cNvGrpSpPr/>
            <p:nvPr/>
          </p:nvGrpSpPr>
          <p:grpSpPr>
            <a:xfrm rot="21173318">
              <a:off x="7833284" y="2155467"/>
              <a:ext cx="764922" cy="604761"/>
              <a:chOff x="7747482" y="2193696"/>
              <a:chExt cx="764922" cy="60476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8385847" y="2671292"/>
                <a:ext cx="126557" cy="12716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9" name="直接连接符 58"/>
              <p:cNvCxnSpPr>
                <a:endCxn id="58" idx="1"/>
              </p:cNvCxnSpPr>
              <p:nvPr/>
            </p:nvCxnSpPr>
            <p:spPr>
              <a:xfrm>
                <a:off x="7747482" y="2193696"/>
                <a:ext cx="656900" cy="496219"/>
              </a:xfrm>
              <a:prstGeom prst="line">
                <a:avLst/>
              </a:prstGeom>
              <a:noFill/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</p:cxnSp>
        </p:grpSp>
        <p:grpSp>
          <p:nvGrpSpPr>
            <p:cNvPr id="45" name="组合 44"/>
            <p:cNvGrpSpPr/>
            <p:nvPr/>
          </p:nvGrpSpPr>
          <p:grpSpPr>
            <a:xfrm>
              <a:off x="8638962" y="2116486"/>
              <a:ext cx="3290478" cy="990411"/>
              <a:chOff x="8638962" y="2226214"/>
              <a:chExt cx="3290478" cy="990411"/>
            </a:xfrm>
          </p:grpSpPr>
          <p:sp>
            <p:nvSpPr>
              <p:cNvPr id="54" name="矩形 15"/>
              <p:cNvSpPr/>
              <p:nvPr/>
            </p:nvSpPr>
            <p:spPr>
              <a:xfrm>
                <a:off x="8638962" y="2607709"/>
                <a:ext cx="3290478" cy="608916"/>
              </a:xfrm>
              <a:custGeom>
                <a:avLst/>
                <a:gdLst>
                  <a:gd name="connsiteX0" fmla="*/ 0 w 3744416"/>
                  <a:gd name="connsiteY0" fmla="*/ 0 h 689605"/>
                  <a:gd name="connsiteX1" fmla="*/ 3744416 w 3744416"/>
                  <a:gd name="connsiteY1" fmla="*/ 0 h 689605"/>
                  <a:gd name="connsiteX2" fmla="*/ 3744416 w 3744416"/>
                  <a:gd name="connsiteY2" fmla="*/ 689605 h 689605"/>
                  <a:gd name="connsiteX3" fmla="*/ 0 w 3744416"/>
                  <a:gd name="connsiteY3" fmla="*/ 689605 h 689605"/>
                  <a:gd name="connsiteX4" fmla="*/ 0 w 3744416"/>
                  <a:gd name="connsiteY4" fmla="*/ 0 h 689605"/>
                  <a:gd name="connsiteX0" fmla="*/ 39188 w 3783604"/>
                  <a:gd name="connsiteY0" fmla="*/ 0 h 689605"/>
                  <a:gd name="connsiteX1" fmla="*/ 3783604 w 3783604"/>
                  <a:gd name="connsiteY1" fmla="*/ 0 h 689605"/>
                  <a:gd name="connsiteX2" fmla="*/ 3783604 w 3783604"/>
                  <a:gd name="connsiteY2" fmla="*/ 689605 h 689605"/>
                  <a:gd name="connsiteX3" fmla="*/ 0 w 3783604"/>
                  <a:gd name="connsiteY3" fmla="*/ 572039 h 689605"/>
                  <a:gd name="connsiteX4" fmla="*/ 39188 w 3783604"/>
                  <a:gd name="connsiteY4" fmla="*/ 0 h 68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3604" h="689605">
                    <a:moveTo>
                      <a:pt x="39188" y="0"/>
                    </a:moveTo>
                    <a:lnTo>
                      <a:pt x="3783604" y="0"/>
                    </a:lnTo>
                    <a:lnTo>
                      <a:pt x="3783604" y="689605"/>
                    </a:lnTo>
                    <a:lnTo>
                      <a:pt x="0" y="572039"/>
                    </a:lnTo>
                    <a:lnTo>
                      <a:pt x="391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8638962" y="2507454"/>
                <a:ext cx="3290478" cy="608916"/>
              </a:xfrm>
              <a:prstGeom prst="rect">
                <a:avLst/>
              </a:prstGeom>
              <a:solidFill>
                <a:srgbClr val="DDF7F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48"/>
              <p:cNvSpPr txBox="1"/>
              <p:nvPr/>
            </p:nvSpPr>
            <p:spPr>
              <a:xfrm flipH="1">
                <a:off x="8765518" y="2226214"/>
                <a:ext cx="1645239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 Rounded MT Bold" pitchFamily="34" charset="0"/>
                    <a:ea typeface="微软雅黑" pitchFamily="34" charset="-122"/>
                    <a:cs typeface="Times New Roman" pitchFamily="18" charset="0"/>
                  </a:rPr>
                  <a:t>劣势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57" name="TextBox 49"/>
              <p:cNvSpPr txBox="1"/>
              <p:nvPr/>
            </p:nvSpPr>
            <p:spPr>
              <a:xfrm>
                <a:off x="8765518" y="2544126"/>
                <a:ext cx="29740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指标配置工作量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大</a:t>
                </a: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；</a:t>
                </a:r>
                <a:endParaRPr lang="en-US" altLang="zh-CN" sz="1400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变更成本高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….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Arial Rounded MT Bold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flipV="1">
              <a:off x="7772970" y="935537"/>
              <a:ext cx="764922" cy="604761"/>
              <a:chOff x="7747482" y="2193696"/>
              <a:chExt cx="764922" cy="60476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8385847" y="2671292"/>
                <a:ext cx="126557" cy="12716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3" name="直接连接符 52"/>
              <p:cNvCxnSpPr>
                <a:endCxn id="52" idx="1"/>
              </p:cNvCxnSpPr>
              <p:nvPr/>
            </p:nvCxnSpPr>
            <p:spPr>
              <a:xfrm>
                <a:off x="7747482" y="2193696"/>
                <a:ext cx="656900" cy="496219"/>
              </a:xfrm>
              <a:prstGeom prst="line">
                <a:avLst/>
              </a:prstGeom>
              <a:noFill/>
              <a:ln w="38100" cap="flat" cmpd="sng" algn="ctr">
                <a:solidFill>
                  <a:srgbClr val="9DE3D7"/>
                </a:solidFill>
                <a:prstDash val="solid"/>
              </a:ln>
              <a:effectLst/>
            </p:spPr>
          </p:cxnSp>
        </p:grpSp>
        <p:grpSp>
          <p:nvGrpSpPr>
            <p:cNvPr id="47" name="组合 46"/>
            <p:cNvGrpSpPr/>
            <p:nvPr/>
          </p:nvGrpSpPr>
          <p:grpSpPr>
            <a:xfrm>
              <a:off x="8567575" y="699166"/>
              <a:ext cx="3290478" cy="990411"/>
              <a:chOff x="8638962" y="2226214"/>
              <a:chExt cx="3290478" cy="990411"/>
            </a:xfrm>
          </p:grpSpPr>
          <p:sp>
            <p:nvSpPr>
              <p:cNvPr id="48" name="矩形 15"/>
              <p:cNvSpPr/>
              <p:nvPr/>
            </p:nvSpPr>
            <p:spPr>
              <a:xfrm>
                <a:off x="8638962" y="2607709"/>
                <a:ext cx="3290478" cy="608916"/>
              </a:xfrm>
              <a:custGeom>
                <a:avLst/>
                <a:gdLst>
                  <a:gd name="connsiteX0" fmla="*/ 0 w 3744416"/>
                  <a:gd name="connsiteY0" fmla="*/ 0 h 689605"/>
                  <a:gd name="connsiteX1" fmla="*/ 3744416 w 3744416"/>
                  <a:gd name="connsiteY1" fmla="*/ 0 h 689605"/>
                  <a:gd name="connsiteX2" fmla="*/ 3744416 w 3744416"/>
                  <a:gd name="connsiteY2" fmla="*/ 689605 h 689605"/>
                  <a:gd name="connsiteX3" fmla="*/ 0 w 3744416"/>
                  <a:gd name="connsiteY3" fmla="*/ 689605 h 689605"/>
                  <a:gd name="connsiteX4" fmla="*/ 0 w 3744416"/>
                  <a:gd name="connsiteY4" fmla="*/ 0 h 689605"/>
                  <a:gd name="connsiteX0" fmla="*/ 39188 w 3783604"/>
                  <a:gd name="connsiteY0" fmla="*/ 0 h 689605"/>
                  <a:gd name="connsiteX1" fmla="*/ 3783604 w 3783604"/>
                  <a:gd name="connsiteY1" fmla="*/ 0 h 689605"/>
                  <a:gd name="connsiteX2" fmla="*/ 3783604 w 3783604"/>
                  <a:gd name="connsiteY2" fmla="*/ 689605 h 689605"/>
                  <a:gd name="connsiteX3" fmla="*/ 0 w 3783604"/>
                  <a:gd name="connsiteY3" fmla="*/ 572039 h 689605"/>
                  <a:gd name="connsiteX4" fmla="*/ 39188 w 3783604"/>
                  <a:gd name="connsiteY4" fmla="*/ 0 h 68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3604" h="689605">
                    <a:moveTo>
                      <a:pt x="39188" y="0"/>
                    </a:moveTo>
                    <a:lnTo>
                      <a:pt x="3783604" y="0"/>
                    </a:lnTo>
                    <a:lnTo>
                      <a:pt x="3783604" y="689605"/>
                    </a:lnTo>
                    <a:lnTo>
                      <a:pt x="0" y="572039"/>
                    </a:lnTo>
                    <a:lnTo>
                      <a:pt x="391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8638962" y="2507454"/>
                <a:ext cx="3290478" cy="608916"/>
              </a:xfrm>
              <a:prstGeom prst="rect">
                <a:avLst/>
              </a:prstGeom>
              <a:solidFill>
                <a:srgbClr val="DDF7F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48"/>
              <p:cNvSpPr txBox="1"/>
              <p:nvPr/>
            </p:nvSpPr>
            <p:spPr>
              <a:xfrm flipH="1">
                <a:off x="8765518" y="2226214"/>
                <a:ext cx="1645239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 Rounded MT Bold" pitchFamily="34" charset="0"/>
                    <a:ea typeface="微软雅黑" pitchFamily="34" charset="-122"/>
                    <a:cs typeface="Times New Roman" pitchFamily="18" charset="0"/>
                  </a:rPr>
                  <a:t>优势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51" name="TextBox 49"/>
              <p:cNvSpPr txBox="1"/>
              <p:nvPr/>
            </p:nvSpPr>
            <p:spPr>
              <a:xfrm>
                <a:off x="8765518" y="2544126"/>
                <a:ext cx="29740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灵活性强、可定制化强；</a:t>
                </a:r>
                <a:endParaRPr lang="en-US" altLang="zh-CN" sz="1400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lvl="0">
                  <a:defRPr/>
                </a:pPr>
                <a:r>
                  <a:rPr lang="zh-CN" altLang="en-US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视觉方案更好</a:t>
                </a:r>
                <a:r>
                  <a:rPr lang="en-US" altLang="zh-CN" sz="1400" kern="0" dirty="0" smtClean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….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Arial Rounded MT Bold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04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产品方案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924" y="894210"/>
            <a:ext cx="1095980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配置流程：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41106" y="5198641"/>
            <a:ext cx="387350" cy="466725"/>
            <a:chOff x="2899150" y="2941824"/>
            <a:chExt cx="387350" cy="466725"/>
          </a:xfrm>
          <a:solidFill>
            <a:schemeClr val="bg1"/>
          </a:solidFill>
        </p:grpSpPr>
        <p:sp>
          <p:nvSpPr>
            <p:cNvPr id="6" name="Freeform 677"/>
            <p:cNvSpPr>
              <a:spLocks/>
            </p:cNvSpPr>
            <p:nvPr/>
          </p:nvSpPr>
          <p:spPr bwMode="auto">
            <a:xfrm>
              <a:off x="2929312" y="2941824"/>
              <a:ext cx="273050" cy="280988"/>
            </a:xfrm>
            <a:custGeom>
              <a:avLst/>
              <a:gdLst>
                <a:gd name="T0" fmla="*/ 10 w 106"/>
                <a:gd name="T1" fmla="*/ 0 h 110"/>
                <a:gd name="T2" fmla="*/ 86 w 106"/>
                <a:gd name="T3" fmla="*/ 85 h 110"/>
                <a:gd name="T4" fmla="*/ 106 w 106"/>
                <a:gd name="T5" fmla="*/ 85 h 110"/>
                <a:gd name="T6" fmla="*/ 71 w 106"/>
                <a:gd name="T7" fmla="*/ 110 h 110"/>
                <a:gd name="T8" fmla="*/ 34 w 106"/>
                <a:gd name="T9" fmla="*/ 85 h 110"/>
                <a:gd name="T10" fmla="*/ 55 w 106"/>
                <a:gd name="T11" fmla="*/ 85 h 110"/>
                <a:gd name="T12" fmla="*/ 2 w 106"/>
                <a:gd name="T13" fmla="*/ 1 h 110"/>
                <a:gd name="T14" fmla="*/ 10 w 106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10">
                  <a:moveTo>
                    <a:pt x="10" y="0"/>
                  </a:moveTo>
                  <a:cubicBezTo>
                    <a:pt x="95" y="10"/>
                    <a:pt x="86" y="85"/>
                    <a:pt x="86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5" y="85"/>
                    <a:pt x="71" y="31"/>
                    <a:pt x="2" y="1"/>
                  </a:cubicBezTo>
                  <a:cubicBezTo>
                    <a:pt x="0" y="0"/>
                    <a:pt x="8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78"/>
            <p:cNvSpPr>
              <a:spLocks/>
            </p:cNvSpPr>
            <p:nvPr/>
          </p:nvSpPr>
          <p:spPr bwMode="auto">
            <a:xfrm>
              <a:off x="2899150" y="3230749"/>
              <a:ext cx="387350" cy="177800"/>
            </a:xfrm>
            <a:custGeom>
              <a:avLst/>
              <a:gdLst>
                <a:gd name="T0" fmla="*/ 80 w 151"/>
                <a:gd name="T1" fmla="*/ 0 h 69"/>
                <a:gd name="T2" fmla="*/ 5 w 151"/>
                <a:gd name="T3" fmla="*/ 0 h 69"/>
                <a:gd name="T4" fmla="*/ 1 w 151"/>
                <a:gd name="T5" fmla="*/ 4 h 69"/>
                <a:gd name="T6" fmla="*/ 21 w 151"/>
                <a:gd name="T7" fmla="*/ 65 h 69"/>
                <a:gd name="T8" fmla="*/ 28 w 151"/>
                <a:gd name="T9" fmla="*/ 69 h 69"/>
                <a:gd name="T10" fmla="*/ 146 w 151"/>
                <a:gd name="T11" fmla="*/ 69 h 69"/>
                <a:gd name="T12" fmla="*/ 151 w 151"/>
                <a:gd name="T13" fmla="*/ 65 h 69"/>
                <a:gd name="T14" fmla="*/ 131 w 151"/>
                <a:gd name="T15" fmla="*/ 4 h 69"/>
                <a:gd name="T16" fmla="*/ 124 w 151"/>
                <a:gd name="T17" fmla="*/ 0 h 69"/>
                <a:gd name="T18" fmla="*/ 86 w 151"/>
                <a:gd name="T19" fmla="*/ 0 h 69"/>
                <a:gd name="T20" fmla="*/ 83 w 151"/>
                <a:gd name="T21" fmla="*/ 2 h 69"/>
                <a:gd name="T22" fmla="*/ 80 w 151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69">
                  <a:moveTo>
                    <a:pt x="8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7"/>
                    <a:pt x="25" y="69"/>
                    <a:pt x="28" y="69"/>
                  </a:cubicBezTo>
                  <a:cubicBezTo>
                    <a:pt x="146" y="69"/>
                    <a:pt x="146" y="69"/>
                    <a:pt x="146" y="69"/>
                  </a:cubicBezTo>
                  <a:cubicBezTo>
                    <a:pt x="149" y="69"/>
                    <a:pt x="151" y="67"/>
                    <a:pt x="151" y="6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0" y="2"/>
                    <a:pt x="127" y="0"/>
                    <a:pt x="12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2"/>
                    <a:pt x="83" y="2"/>
                    <a:pt x="83" y="2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79"/>
            <p:cNvSpPr>
              <a:spLocks/>
            </p:cNvSpPr>
            <p:nvPr/>
          </p:nvSpPr>
          <p:spPr bwMode="auto">
            <a:xfrm>
              <a:off x="3140450" y="3133911"/>
              <a:ext cx="146050" cy="220663"/>
            </a:xfrm>
            <a:custGeom>
              <a:avLst/>
              <a:gdLst>
                <a:gd name="T0" fmla="*/ 0 w 57"/>
                <a:gd name="T1" fmla="*/ 32 h 86"/>
                <a:gd name="T2" fmla="*/ 30 w 57"/>
                <a:gd name="T3" fmla="*/ 32 h 86"/>
                <a:gd name="T4" fmla="*/ 37 w 57"/>
                <a:gd name="T5" fmla="*/ 34 h 86"/>
                <a:gd name="T6" fmla="*/ 42 w 57"/>
                <a:gd name="T7" fmla="*/ 40 h 86"/>
                <a:gd name="T8" fmla="*/ 57 w 57"/>
                <a:gd name="T9" fmla="*/ 86 h 86"/>
                <a:gd name="T10" fmla="*/ 57 w 57"/>
                <a:gd name="T11" fmla="*/ 13 h 86"/>
                <a:gd name="T12" fmla="*/ 48 w 57"/>
                <a:gd name="T13" fmla="*/ 0 h 86"/>
                <a:gd name="T14" fmla="*/ 17 w 57"/>
                <a:gd name="T15" fmla="*/ 0 h 86"/>
                <a:gd name="T16" fmla="*/ 9 w 57"/>
                <a:gd name="T17" fmla="*/ 6 h 86"/>
                <a:gd name="T18" fmla="*/ 38 w 57"/>
                <a:gd name="T19" fmla="*/ 6 h 86"/>
                <a:gd name="T20" fmla="*/ 0 w 57"/>
                <a:gd name="T2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0" y="3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32" y="32"/>
                    <a:pt x="35" y="33"/>
                    <a:pt x="37" y="34"/>
                  </a:cubicBezTo>
                  <a:cubicBezTo>
                    <a:pt x="39" y="35"/>
                    <a:pt x="41" y="37"/>
                    <a:pt x="42" y="4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0"/>
                    <a:pt x="4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2"/>
                    <a:pt x="9" y="6"/>
                  </a:cubicBezTo>
                  <a:cubicBezTo>
                    <a:pt x="38" y="6"/>
                    <a:pt x="38" y="6"/>
                    <a:pt x="38" y="6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80"/>
            <p:cNvSpPr>
              <a:spLocks/>
            </p:cNvSpPr>
            <p:nvPr/>
          </p:nvSpPr>
          <p:spPr bwMode="auto">
            <a:xfrm>
              <a:off x="2953125" y="3183124"/>
              <a:ext cx="128588" cy="31750"/>
            </a:xfrm>
            <a:custGeom>
              <a:avLst/>
              <a:gdLst>
                <a:gd name="T0" fmla="*/ 6 w 50"/>
                <a:gd name="T1" fmla="*/ 0 h 13"/>
                <a:gd name="T2" fmla="*/ 0 w 50"/>
                <a:gd name="T3" fmla="*/ 6 h 13"/>
                <a:gd name="T4" fmla="*/ 0 w 50"/>
                <a:gd name="T5" fmla="*/ 13 h 13"/>
                <a:gd name="T6" fmla="*/ 50 w 50"/>
                <a:gd name="T7" fmla="*/ 13 h 13"/>
                <a:gd name="T8" fmla="*/ 31 w 50"/>
                <a:gd name="T9" fmla="*/ 0 h 13"/>
                <a:gd name="T10" fmla="*/ 6 w 5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3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3076" y="2500983"/>
            <a:ext cx="9257698" cy="1181714"/>
            <a:chOff x="868831" y="2212223"/>
            <a:chExt cx="9257698" cy="1181714"/>
          </a:xfrm>
        </p:grpSpPr>
        <p:grpSp>
          <p:nvGrpSpPr>
            <p:cNvPr id="22" name="组合 21"/>
            <p:cNvGrpSpPr/>
            <p:nvPr/>
          </p:nvGrpSpPr>
          <p:grpSpPr>
            <a:xfrm>
              <a:off x="1185218" y="2212223"/>
              <a:ext cx="710460" cy="595055"/>
              <a:chOff x="4326441" y="3280520"/>
              <a:chExt cx="710460" cy="595055"/>
            </a:xfrm>
            <a:solidFill>
              <a:schemeClr val="bg1"/>
            </a:solidFill>
          </p:grpSpPr>
          <p:sp>
            <p:nvSpPr>
              <p:cNvPr id="23" name="Freeform 227"/>
              <p:cNvSpPr>
                <a:spLocks noEditPoints="1"/>
              </p:cNvSpPr>
              <p:nvPr/>
            </p:nvSpPr>
            <p:spPr bwMode="auto">
              <a:xfrm>
                <a:off x="4326441" y="3280520"/>
                <a:ext cx="710460" cy="530141"/>
              </a:xfrm>
              <a:custGeom>
                <a:avLst/>
                <a:gdLst>
                  <a:gd name="T0" fmla="*/ 384 w 417"/>
                  <a:gd name="T1" fmla="*/ 0 h 311"/>
                  <a:gd name="T2" fmla="*/ 32 w 417"/>
                  <a:gd name="T3" fmla="*/ 0 h 311"/>
                  <a:gd name="T4" fmla="*/ 0 w 417"/>
                  <a:gd name="T5" fmla="*/ 33 h 311"/>
                  <a:gd name="T6" fmla="*/ 0 w 417"/>
                  <a:gd name="T7" fmla="*/ 278 h 311"/>
                  <a:gd name="T8" fmla="*/ 32 w 417"/>
                  <a:gd name="T9" fmla="*/ 311 h 311"/>
                  <a:gd name="T10" fmla="*/ 384 w 417"/>
                  <a:gd name="T11" fmla="*/ 311 h 311"/>
                  <a:gd name="T12" fmla="*/ 417 w 417"/>
                  <a:gd name="T13" fmla="*/ 278 h 311"/>
                  <a:gd name="T14" fmla="*/ 417 w 417"/>
                  <a:gd name="T15" fmla="*/ 33 h 311"/>
                  <a:gd name="T16" fmla="*/ 384 w 417"/>
                  <a:gd name="T17" fmla="*/ 0 h 311"/>
                  <a:gd name="T18" fmla="*/ 378 w 417"/>
                  <a:gd name="T19" fmla="*/ 251 h 311"/>
                  <a:gd name="T20" fmla="*/ 351 w 417"/>
                  <a:gd name="T21" fmla="*/ 277 h 311"/>
                  <a:gd name="T22" fmla="*/ 62 w 417"/>
                  <a:gd name="T23" fmla="*/ 277 h 311"/>
                  <a:gd name="T24" fmla="*/ 35 w 417"/>
                  <a:gd name="T25" fmla="*/ 251 h 311"/>
                  <a:gd name="T26" fmla="*/ 35 w 417"/>
                  <a:gd name="T27" fmla="*/ 60 h 311"/>
                  <a:gd name="T28" fmla="*/ 62 w 417"/>
                  <a:gd name="T29" fmla="*/ 35 h 311"/>
                  <a:gd name="T30" fmla="*/ 351 w 417"/>
                  <a:gd name="T31" fmla="*/ 35 h 311"/>
                  <a:gd name="T32" fmla="*/ 378 w 417"/>
                  <a:gd name="T33" fmla="*/ 60 h 311"/>
                  <a:gd name="T34" fmla="*/ 378 w 417"/>
                  <a:gd name="T35" fmla="*/ 25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7" h="311">
                    <a:moveTo>
                      <a:pt x="38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296"/>
                      <a:pt x="14" y="311"/>
                      <a:pt x="32" y="311"/>
                    </a:cubicBezTo>
                    <a:cubicBezTo>
                      <a:pt x="384" y="311"/>
                      <a:pt x="384" y="311"/>
                      <a:pt x="384" y="311"/>
                    </a:cubicBezTo>
                    <a:cubicBezTo>
                      <a:pt x="402" y="311"/>
                      <a:pt x="417" y="296"/>
                      <a:pt x="417" y="278"/>
                    </a:cubicBezTo>
                    <a:cubicBezTo>
                      <a:pt x="417" y="33"/>
                      <a:pt x="417" y="33"/>
                      <a:pt x="417" y="33"/>
                    </a:cubicBezTo>
                    <a:cubicBezTo>
                      <a:pt x="417" y="15"/>
                      <a:pt x="402" y="0"/>
                      <a:pt x="384" y="0"/>
                    </a:cubicBezTo>
                    <a:close/>
                    <a:moveTo>
                      <a:pt x="378" y="251"/>
                    </a:moveTo>
                    <a:cubicBezTo>
                      <a:pt x="378" y="265"/>
                      <a:pt x="366" y="277"/>
                      <a:pt x="351" y="277"/>
                    </a:cubicBezTo>
                    <a:cubicBezTo>
                      <a:pt x="62" y="277"/>
                      <a:pt x="62" y="277"/>
                      <a:pt x="62" y="277"/>
                    </a:cubicBezTo>
                    <a:cubicBezTo>
                      <a:pt x="47" y="277"/>
                      <a:pt x="35" y="265"/>
                      <a:pt x="35" y="251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46"/>
                      <a:pt x="47" y="35"/>
                      <a:pt x="62" y="35"/>
                    </a:cubicBezTo>
                    <a:cubicBezTo>
                      <a:pt x="351" y="35"/>
                      <a:pt x="351" y="35"/>
                      <a:pt x="351" y="35"/>
                    </a:cubicBezTo>
                    <a:cubicBezTo>
                      <a:pt x="366" y="35"/>
                      <a:pt x="378" y="46"/>
                      <a:pt x="378" y="60"/>
                    </a:cubicBezTo>
                    <a:lnTo>
                      <a:pt x="378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9"/>
              <p:cNvSpPr>
                <a:spLocks/>
              </p:cNvSpPr>
              <p:nvPr/>
            </p:nvSpPr>
            <p:spPr bwMode="auto">
              <a:xfrm>
                <a:off x="4508925" y="3829413"/>
                <a:ext cx="332510" cy="46162"/>
              </a:xfrm>
              <a:custGeom>
                <a:avLst/>
                <a:gdLst>
                  <a:gd name="T0" fmla="*/ 181 w 195"/>
                  <a:gd name="T1" fmla="*/ 0 h 27"/>
                  <a:gd name="T2" fmla="*/ 14 w 195"/>
                  <a:gd name="T3" fmla="*/ 0 h 27"/>
                  <a:gd name="T4" fmla="*/ 4 w 195"/>
                  <a:gd name="T5" fmla="*/ 4 h 27"/>
                  <a:gd name="T6" fmla="*/ 0 w 195"/>
                  <a:gd name="T7" fmla="*/ 14 h 27"/>
                  <a:gd name="T8" fmla="*/ 14 w 195"/>
                  <a:gd name="T9" fmla="*/ 27 h 27"/>
                  <a:gd name="T10" fmla="*/ 181 w 195"/>
                  <a:gd name="T11" fmla="*/ 27 h 27"/>
                  <a:gd name="T12" fmla="*/ 195 w 195"/>
                  <a:gd name="T13" fmla="*/ 14 h 27"/>
                  <a:gd name="T14" fmla="*/ 181 w 195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7">
                    <a:moveTo>
                      <a:pt x="181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1" y="27"/>
                      <a:pt x="181" y="27"/>
                      <a:pt x="181" y="27"/>
                    </a:cubicBezTo>
                    <a:cubicBezTo>
                      <a:pt x="189" y="27"/>
                      <a:pt x="195" y="21"/>
                      <a:pt x="195" y="14"/>
                    </a:cubicBezTo>
                    <a:cubicBezTo>
                      <a:pt x="195" y="6"/>
                      <a:pt x="18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418137" y="3362434"/>
                <a:ext cx="497683" cy="338554"/>
              </a:xfrm>
              <a:prstGeom prst="rect">
                <a:avLst/>
              </a:prstGeom>
              <a:solidFill>
                <a:srgbClr val="45A457"/>
              </a:solidFill>
              <a:ln>
                <a:solidFill>
                  <a:srgbClr val="45A457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API</a:t>
                </a:r>
                <a:endParaRPr lang="zh-CN" altLang="en-US" dirty="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68831" y="2886106"/>
              <a:ext cx="166276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动态数据源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463767" y="2866665"/>
              <a:ext cx="1662762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63583" y="2489034"/>
            <a:ext cx="1662762" cy="1155646"/>
            <a:chOff x="2531593" y="2212223"/>
            <a:chExt cx="1662762" cy="1155646"/>
          </a:xfrm>
        </p:grpSpPr>
        <p:grpSp>
          <p:nvGrpSpPr>
            <p:cNvPr id="11" name="组合 10"/>
            <p:cNvGrpSpPr/>
            <p:nvPr/>
          </p:nvGrpSpPr>
          <p:grpSpPr>
            <a:xfrm>
              <a:off x="2834746" y="2212223"/>
              <a:ext cx="630398" cy="663577"/>
              <a:chOff x="8012802" y="329681"/>
              <a:chExt cx="630398" cy="663577"/>
            </a:xfrm>
            <a:solidFill>
              <a:schemeClr val="bg1"/>
            </a:solidFill>
          </p:grpSpPr>
          <p:grpSp>
            <p:nvGrpSpPr>
              <p:cNvPr id="12" name="组合 11"/>
              <p:cNvGrpSpPr/>
              <p:nvPr/>
            </p:nvGrpSpPr>
            <p:grpSpPr>
              <a:xfrm>
                <a:off x="8123832" y="428167"/>
                <a:ext cx="388770" cy="62030"/>
                <a:chOff x="7488364" y="1315310"/>
                <a:chExt cx="388770" cy="62030"/>
              </a:xfrm>
              <a:grpFill/>
            </p:grpSpPr>
            <p:sp>
              <p:nvSpPr>
                <p:cNvPr id="15" name="Freeform 600"/>
                <p:cNvSpPr>
                  <a:spLocks/>
                </p:cNvSpPr>
                <p:nvPr/>
              </p:nvSpPr>
              <p:spPr bwMode="auto">
                <a:xfrm>
                  <a:off x="7825923" y="1315310"/>
                  <a:ext cx="51211" cy="62030"/>
                </a:xfrm>
                <a:custGeom>
                  <a:avLst/>
                  <a:gdLst>
                    <a:gd name="T0" fmla="*/ 26 w 30"/>
                    <a:gd name="T1" fmla="*/ 0 h 36"/>
                    <a:gd name="T2" fmla="*/ 29 w 30"/>
                    <a:gd name="T3" fmla="*/ 1 h 36"/>
                    <a:gd name="T4" fmla="*/ 30 w 30"/>
                    <a:gd name="T5" fmla="*/ 3 h 36"/>
                    <a:gd name="T6" fmla="*/ 29 w 30"/>
                    <a:gd name="T7" fmla="*/ 5 h 36"/>
                    <a:gd name="T8" fmla="*/ 26 w 30"/>
                    <a:gd name="T9" fmla="*/ 6 h 36"/>
                    <a:gd name="T10" fmla="*/ 19 w 30"/>
                    <a:gd name="T11" fmla="*/ 6 h 36"/>
                    <a:gd name="T12" fmla="*/ 19 w 30"/>
                    <a:gd name="T13" fmla="*/ 31 h 36"/>
                    <a:gd name="T14" fmla="*/ 18 w 30"/>
                    <a:gd name="T15" fmla="*/ 35 h 36"/>
                    <a:gd name="T16" fmla="*/ 15 w 30"/>
                    <a:gd name="T17" fmla="*/ 36 h 36"/>
                    <a:gd name="T18" fmla="*/ 13 w 30"/>
                    <a:gd name="T19" fmla="*/ 35 h 36"/>
                    <a:gd name="T20" fmla="*/ 12 w 30"/>
                    <a:gd name="T21" fmla="*/ 31 h 36"/>
                    <a:gd name="T22" fmla="*/ 12 w 30"/>
                    <a:gd name="T23" fmla="*/ 6 h 36"/>
                    <a:gd name="T24" fmla="*/ 4 w 30"/>
                    <a:gd name="T25" fmla="*/ 6 h 36"/>
                    <a:gd name="T26" fmla="*/ 1 w 30"/>
                    <a:gd name="T27" fmla="*/ 5 h 36"/>
                    <a:gd name="T28" fmla="*/ 0 w 30"/>
                    <a:gd name="T29" fmla="*/ 3 h 36"/>
                    <a:gd name="T30" fmla="*/ 1 w 30"/>
                    <a:gd name="T31" fmla="*/ 1 h 36"/>
                    <a:gd name="T32" fmla="*/ 4 w 30"/>
                    <a:gd name="T33" fmla="*/ 0 h 36"/>
                    <a:gd name="T34" fmla="*/ 26 w 30"/>
                    <a:gd name="T3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0" h="36">
                      <a:moveTo>
                        <a:pt x="26" y="0"/>
                      </a:moveTo>
                      <a:cubicBezTo>
                        <a:pt x="28" y="0"/>
                        <a:pt x="29" y="1"/>
                        <a:pt x="29" y="1"/>
                      </a:cubicBezTo>
                      <a:cubicBezTo>
                        <a:pt x="30" y="2"/>
                        <a:pt x="30" y="2"/>
                        <a:pt x="30" y="3"/>
                      </a:cubicBezTo>
                      <a:cubicBezTo>
                        <a:pt x="30" y="4"/>
                        <a:pt x="30" y="5"/>
                        <a:pt x="29" y="5"/>
                      </a:cubicBezTo>
                      <a:cubicBezTo>
                        <a:pt x="28" y="6"/>
                        <a:pt x="28" y="6"/>
                        <a:pt x="26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9" y="33"/>
                        <a:pt x="18" y="34"/>
                        <a:pt x="18" y="35"/>
                      </a:cubicBezTo>
                      <a:cubicBezTo>
                        <a:pt x="17" y="35"/>
                        <a:pt x="16" y="36"/>
                        <a:pt x="15" y="36"/>
                      </a:cubicBezTo>
                      <a:cubicBezTo>
                        <a:pt x="14" y="36"/>
                        <a:pt x="13" y="35"/>
                        <a:pt x="13" y="35"/>
                      </a:cubicBezTo>
                      <a:cubicBezTo>
                        <a:pt x="12" y="34"/>
                        <a:pt x="12" y="33"/>
                        <a:pt x="12" y="3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2" y="6"/>
                        <a:pt x="1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02"/>
                <p:cNvSpPr>
                  <a:spLocks/>
                </p:cNvSpPr>
                <p:nvPr/>
              </p:nvSpPr>
              <p:spPr bwMode="auto">
                <a:xfrm>
                  <a:off x="7769663" y="1315310"/>
                  <a:ext cx="52654" cy="62030"/>
                </a:xfrm>
                <a:custGeom>
                  <a:avLst/>
                  <a:gdLst>
                    <a:gd name="T0" fmla="*/ 29 w 31"/>
                    <a:gd name="T1" fmla="*/ 6 h 36"/>
                    <a:gd name="T2" fmla="*/ 30 w 31"/>
                    <a:gd name="T3" fmla="*/ 10 h 36"/>
                    <a:gd name="T4" fmla="*/ 30 w 31"/>
                    <a:gd name="T5" fmla="*/ 12 h 36"/>
                    <a:gd name="T6" fmla="*/ 27 w 31"/>
                    <a:gd name="T7" fmla="*/ 13 h 36"/>
                    <a:gd name="T8" fmla="*/ 25 w 31"/>
                    <a:gd name="T9" fmla="*/ 13 h 36"/>
                    <a:gd name="T10" fmla="*/ 24 w 31"/>
                    <a:gd name="T11" fmla="*/ 10 h 36"/>
                    <a:gd name="T12" fmla="*/ 21 w 31"/>
                    <a:gd name="T13" fmla="*/ 7 h 36"/>
                    <a:gd name="T14" fmla="*/ 16 w 31"/>
                    <a:gd name="T15" fmla="*/ 5 h 36"/>
                    <a:gd name="T16" fmla="*/ 9 w 31"/>
                    <a:gd name="T17" fmla="*/ 9 h 36"/>
                    <a:gd name="T18" fmla="*/ 7 w 31"/>
                    <a:gd name="T19" fmla="*/ 18 h 36"/>
                    <a:gd name="T20" fmla="*/ 8 w 31"/>
                    <a:gd name="T21" fmla="*/ 25 h 36"/>
                    <a:gd name="T22" fmla="*/ 11 w 31"/>
                    <a:gd name="T23" fmla="*/ 29 h 36"/>
                    <a:gd name="T24" fmla="*/ 16 w 31"/>
                    <a:gd name="T25" fmla="*/ 30 h 36"/>
                    <a:gd name="T26" fmla="*/ 21 w 31"/>
                    <a:gd name="T27" fmla="*/ 29 h 36"/>
                    <a:gd name="T28" fmla="*/ 24 w 31"/>
                    <a:gd name="T29" fmla="*/ 24 h 36"/>
                    <a:gd name="T30" fmla="*/ 25 w 31"/>
                    <a:gd name="T31" fmla="*/ 22 h 36"/>
                    <a:gd name="T32" fmla="*/ 27 w 31"/>
                    <a:gd name="T33" fmla="*/ 21 h 36"/>
                    <a:gd name="T34" fmla="*/ 30 w 31"/>
                    <a:gd name="T35" fmla="*/ 22 h 36"/>
                    <a:gd name="T36" fmla="*/ 31 w 31"/>
                    <a:gd name="T37" fmla="*/ 24 h 36"/>
                    <a:gd name="T38" fmla="*/ 30 w 31"/>
                    <a:gd name="T39" fmla="*/ 28 h 36"/>
                    <a:gd name="T40" fmla="*/ 27 w 31"/>
                    <a:gd name="T41" fmla="*/ 31 h 36"/>
                    <a:gd name="T42" fmla="*/ 23 w 31"/>
                    <a:gd name="T43" fmla="*/ 35 h 36"/>
                    <a:gd name="T44" fmla="*/ 16 w 31"/>
                    <a:gd name="T45" fmla="*/ 36 h 36"/>
                    <a:gd name="T46" fmla="*/ 11 w 31"/>
                    <a:gd name="T47" fmla="*/ 35 h 36"/>
                    <a:gd name="T48" fmla="*/ 7 w 31"/>
                    <a:gd name="T49" fmla="*/ 34 h 36"/>
                    <a:gd name="T50" fmla="*/ 4 w 31"/>
                    <a:gd name="T51" fmla="*/ 31 h 36"/>
                    <a:gd name="T52" fmla="*/ 1 w 31"/>
                    <a:gd name="T53" fmla="*/ 27 h 36"/>
                    <a:gd name="T54" fmla="*/ 0 w 31"/>
                    <a:gd name="T55" fmla="*/ 23 h 36"/>
                    <a:gd name="T56" fmla="*/ 0 w 31"/>
                    <a:gd name="T57" fmla="*/ 18 h 36"/>
                    <a:gd name="T58" fmla="*/ 1 w 31"/>
                    <a:gd name="T59" fmla="*/ 10 h 36"/>
                    <a:gd name="T60" fmla="*/ 4 w 31"/>
                    <a:gd name="T61" fmla="*/ 5 h 36"/>
                    <a:gd name="T62" fmla="*/ 10 w 31"/>
                    <a:gd name="T63" fmla="*/ 1 h 36"/>
                    <a:gd name="T64" fmla="*/ 16 w 31"/>
                    <a:gd name="T65" fmla="*/ 0 h 36"/>
                    <a:gd name="T66" fmla="*/ 24 w 31"/>
                    <a:gd name="T67" fmla="*/ 1 h 36"/>
                    <a:gd name="T68" fmla="*/ 29 w 31"/>
                    <a:gd name="T6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1" h="36">
                      <a:moveTo>
                        <a:pt x="29" y="6"/>
                      </a:moveTo>
                      <a:cubicBezTo>
                        <a:pt x="30" y="7"/>
                        <a:pt x="30" y="9"/>
                        <a:pt x="30" y="10"/>
                      </a:cubicBezTo>
                      <a:cubicBezTo>
                        <a:pt x="30" y="11"/>
                        <a:pt x="30" y="12"/>
                        <a:pt x="30" y="12"/>
                      </a:cubicBezTo>
                      <a:cubicBezTo>
                        <a:pt x="29" y="13"/>
                        <a:pt x="28" y="13"/>
                        <a:pt x="27" y="13"/>
                      </a:cubicBezTo>
                      <a:cubicBezTo>
                        <a:pt x="27" y="13"/>
                        <a:pt x="26" y="13"/>
                        <a:pt x="25" y="13"/>
                      </a:cubicBezTo>
                      <a:cubicBezTo>
                        <a:pt x="25" y="12"/>
                        <a:pt x="24" y="12"/>
                        <a:pt x="24" y="10"/>
                      </a:cubicBezTo>
                      <a:cubicBezTo>
                        <a:pt x="23" y="9"/>
                        <a:pt x="22" y="7"/>
                        <a:pt x="21" y="7"/>
                      </a:cubicBezTo>
                      <a:cubicBezTo>
                        <a:pt x="19" y="6"/>
                        <a:pt x="18" y="5"/>
                        <a:pt x="16" y="5"/>
                      </a:cubicBezTo>
                      <a:cubicBezTo>
                        <a:pt x="13" y="5"/>
                        <a:pt x="11" y="6"/>
                        <a:pt x="9" y="9"/>
                      </a:cubicBezTo>
                      <a:cubicBezTo>
                        <a:pt x="8" y="11"/>
                        <a:pt x="7" y="14"/>
                        <a:pt x="7" y="18"/>
                      </a:cubicBezTo>
                      <a:cubicBezTo>
                        <a:pt x="7" y="21"/>
                        <a:pt x="7" y="23"/>
                        <a:pt x="8" y="25"/>
                      </a:cubicBezTo>
                      <a:cubicBezTo>
                        <a:pt x="9" y="27"/>
                        <a:pt x="10" y="28"/>
                        <a:pt x="11" y="29"/>
                      </a:cubicBezTo>
                      <a:cubicBezTo>
                        <a:pt x="12" y="30"/>
                        <a:pt x="14" y="30"/>
                        <a:pt x="16" y="30"/>
                      </a:cubicBezTo>
                      <a:cubicBezTo>
                        <a:pt x="18" y="30"/>
                        <a:pt x="20" y="30"/>
                        <a:pt x="21" y="29"/>
                      </a:cubicBezTo>
                      <a:cubicBezTo>
                        <a:pt x="22" y="28"/>
                        <a:pt x="23" y="26"/>
                        <a:pt x="24" y="24"/>
                      </a:cubicBezTo>
                      <a:cubicBezTo>
                        <a:pt x="24" y="23"/>
                        <a:pt x="25" y="22"/>
                        <a:pt x="25" y="22"/>
                      </a:cubicBezTo>
                      <a:cubicBezTo>
                        <a:pt x="26" y="21"/>
                        <a:pt x="26" y="21"/>
                        <a:pt x="27" y="21"/>
                      </a:cubicBezTo>
                      <a:cubicBezTo>
                        <a:pt x="28" y="21"/>
                        <a:pt x="29" y="21"/>
                        <a:pt x="30" y="22"/>
                      </a:cubicBezTo>
                      <a:cubicBezTo>
                        <a:pt x="30" y="22"/>
                        <a:pt x="31" y="23"/>
                        <a:pt x="31" y="24"/>
                      </a:cubicBezTo>
                      <a:cubicBezTo>
                        <a:pt x="31" y="25"/>
                        <a:pt x="30" y="26"/>
                        <a:pt x="30" y="28"/>
                      </a:cubicBezTo>
                      <a:cubicBezTo>
                        <a:pt x="29" y="29"/>
                        <a:pt x="28" y="30"/>
                        <a:pt x="27" y="31"/>
                      </a:cubicBezTo>
                      <a:cubicBezTo>
                        <a:pt x="26" y="33"/>
                        <a:pt x="24" y="34"/>
                        <a:pt x="23" y="35"/>
                      </a:cubicBezTo>
                      <a:cubicBezTo>
                        <a:pt x="21" y="35"/>
                        <a:pt x="19" y="36"/>
                        <a:pt x="16" y="36"/>
                      </a:cubicBezTo>
                      <a:cubicBezTo>
                        <a:pt x="14" y="36"/>
                        <a:pt x="13" y="36"/>
                        <a:pt x="11" y="35"/>
                      </a:cubicBezTo>
                      <a:cubicBezTo>
                        <a:pt x="10" y="35"/>
                        <a:pt x="8" y="34"/>
                        <a:pt x="7" y="34"/>
                      </a:cubicBezTo>
                      <a:cubicBezTo>
                        <a:pt x="6" y="33"/>
                        <a:pt x="5" y="32"/>
                        <a:pt x="4" y="31"/>
                      </a:cubicBezTo>
                      <a:cubicBezTo>
                        <a:pt x="3" y="30"/>
                        <a:pt x="2" y="28"/>
                        <a:pt x="1" y="27"/>
                      </a:cubicBezTo>
                      <a:cubicBezTo>
                        <a:pt x="1" y="26"/>
                        <a:pt x="0" y="24"/>
                        <a:pt x="0" y="23"/>
                      </a:cubicBezTo>
                      <a:cubicBezTo>
                        <a:pt x="0" y="21"/>
                        <a:pt x="0" y="19"/>
                        <a:pt x="0" y="18"/>
                      </a:cubicBezTo>
                      <a:cubicBezTo>
                        <a:pt x="0" y="15"/>
                        <a:pt x="0" y="12"/>
                        <a:pt x="1" y="10"/>
                      </a:cubicBezTo>
                      <a:cubicBezTo>
                        <a:pt x="2" y="8"/>
                        <a:pt x="3" y="6"/>
                        <a:pt x="4" y="5"/>
                      </a:cubicBezTo>
                      <a:cubicBezTo>
                        <a:pt x="6" y="3"/>
                        <a:pt x="8" y="2"/>
                        <a:pt x="10" y="1"/>
                      </a:cubicBezTo>
                      <a:cubicBezTo>
                        <a:pt x="12" y="0"/>
                        <a:pt x="14" y="0"/>
                        <a:pt x="16" y="0"/>
                      </a:cubicBezTo>
                      <a:cubicBezTo>
                        <a:pt x="19" y="0"/>
                        <a:pt x="21" y="0"/>
                        <a:pt x="24" y="1"/>
                      </a:cubicBezTo>
                      <a:cubicBezTo>
                        <a:pt x="26" y="3"/>
                        <a:pt x="27" y="4"/>
                        <a:pt x="2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604"/>
                <p:cNvSpPr>
                  <a:spLocks/>
                </p:cNvSpPr>
                <p:nvPr/>
              </p:nvSpPr>
              <p:spPr bwMode="auto">
                <a:xfrm>
                  <a:off x="7714846" y="1315310"/>
                  <a:ext cx="46162" cy="59866"/>
                </a:xfrm>
                <a:custGeom>
                  <a:avLst/>
                  <a:gdLst>
                    <a:gd name="T0" fmla="*/ 24 w 27"/>
                    <a:gd name="T1" fmla="*/ 35 h 35"/>
                    <a:gd name="T2" fmla="*/ 5 w 27"/>
                    <a:gd name="T3" fmla="*/ 35 h 35"/>
                    <a:gd name="T4" fmla="*/ 1 w 27"/>
                    <a:gd name="T5" fmla="*/ 34 h 35"/>
                    <a:gd name="T6" fmla="*/ 0 w 27"/>
                    <a:gd name="T7" fmla="*/ 31 h 35"/>
                    <a:gd name="T8" fmla="*/ 0 w 27"/>
                    <a:gd name="T9" fmla="*/ 5 h 35"/>
                    <a:gd name="T10" fmla="*/ 1 w 27"/>
                    <a:gd name="T11" fmla="*/ 2 h 35"/>
                    <a:gd name="T12" fmla="*/ 2 w 27"/>
                    <a:gd name="T13" fmla="*/ 1 h 35"/>
                    <a:gd name="T14" fmla="*/ 5 w 27"/>
                    <a:gd name="T15" fmla="*/ 0 h 35"/>
                    <a:gd name="T16" fmla="*/ 23 w 27"/>
                    <a:gd name="T17" fmla="*/ 0 h 35"/>
                    <a:gd name="T18" fmla="*/ 26 w 27"/>
                    <a:gd name="T19" fmla="*/ 1 h 35"/>
                    <a:gd name="T20" fmla="*/ 27 w 27"/>
                    <a:gd name="T21" fmla="*/ 3 h 35"/>
                    <a:gd name="T22" fmla="*/ 26 w 27"/>
                    <a:gd name="T23" fmla="*/ 5 h 35"/>
                    <a:gd name="T24" fmla="*/ 23 w 27"/>
                    <a:gd name="T25" fmla="*/ 6 h 35"/>
                    <a:gd name="T26" fmla="*/ 8 w 27"/>
                    <a:gd name="T27" fmla="*/ 6 h 35"/>
                    <a:gd name="T28" fmla="*/ 8 w 27"/>
                    <a:gd name="T29" fmla="*/ 14 h 35"/>
                    <a:gd name="T30" fmla="*/ 22 w 27"/>
                    <a:gd name="T31" fmla="*/ 14 h 35"/>
                    <a:gd name="T32" fmla="*/ 25 w 27"/>
                    <a:gd name="T33" fmla="*/ 15 h 35"/>
                    <a:gd name="T34" fmla="*/ 25 w 27"/>
                    <a:gd name="T35" fmla="*/ 17 h 35"/>
                    <a:gd name="T36" fmla="*/ 25 w 27"/>
                    <a:gd name="T37" fmla="*/ 19 h 35"/>
                    <a:gd name="T38" fmla="*/ 22 w 27"/>
                    <a:gd name="T39" fmla="*/ 20 h 35"/>
                    <a:gd name="T40" fmla="*/ 8 w 27"/>
                    <a:gd name="T41" fmla="*/ 20 h 35"/>
                    <a:gd name="T42" fmla="*/ 8 w 27"/>
                    <a:gd name="T43" fmla="*/ 30 h 35"/>
                    <a:gd name="T44" fmla="*/ 24 w 27"/>
                    <a:gd name="T45" fmla="*/ 30 h 35"/>
                    <a:gd name="T46" fmla="*/ 26 w 27"/>
                    <a:gd name="T47" fmla="*/ 30 h 35"/>
                    <a:gd name="T48" fmla="*/ 27 w 27"/>
                    <a:gd name="T49" fmla="*/ 32 h 35"/>
                    <a:gd name="T50" fmla="*/ 26 w 27"/>
                    <a:gd name="T51" fmla="*/ 34 h 35"/>
                    <a:gd name="T52" fmla="*/ 24 w 27"/>
                    <a:gd name="T5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7" h="35">
                      <a:moveTo>
                        <a:pt x="24" y="35"/>
                      </a:move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3" y="35"/>
                        <a:pt x="2" y="35"/>
                        <a:pt x="1" y="34"/>
                      </a:cubicBezTo>
                      <a:cubicBezTo>
                        <a:pt x="1" y="33"/>
                        <a:pt x="0" y="32"/>
                        <a:pt x="0" y="3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1" y="3"/>
                        <a:pt x="1" y="2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5" y="0"/>
                        <a:pt x="25" y="1"/>
                        <a:pt x="26" y="1"/>
                      </a:cubicBezTo>
                      <a:cubicBezTo>
                        <a:pt x="26" y="2"/>
                        <a:pt x="27" y="2"/>
                        <a:pt x="27" y="3"/>
                      </a:cubicBezTo>
                      <a:cubicBezTo>
                        <a:pt x="27" y="4"/>
                        <a:pt x="26" y="4"/>
                        <a:pt x="26" y="5"/>
                      </a:cubicBezTo>
                      <a:cubicBezTo>
                        <a:pt x="25" y="6"/>
                        <a:pt x="25" y="6"/>
                        <a:pt x="2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3" y="14"/>
                        <a:pt x="24" y="15"/>
                        <a:pt x="25" y="15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ubicBezTo>
                        <a:pt x="25" y="18"/>
                        <a:pt x="25" y="18"/>
                        <a:pt x="25" y="19"/>
                      </a:cubicBezTo>
                      <a:cubicBezTo>
                        <a:pt x="24" y="19"/>
                        <a:pt x="23" y="20"/>
                        <a:pt x="22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5" y="30"/>
                        <a:pt x="26" y="30"/>
                        <a:pt x="26" y="30"/>
                      </a:cubicBezTo>
                      <a:cubicBezTo>
                        <a:pt x="27" y="31"/>
                        <a:pt x="27" y="31"/>
                        <a:pt x="27" y="32"/>
                      </a:cubicBezTo>
                      <a:cubicBezTo>
                        <a:pt x="27" y="33"/>
                        <a:pt x="27" y="34"/>
                        <a:pt x="26" y="34"/>
                      </a:cubicBezTo>
                      <a:cubicBezTo>
                        <a:pt x="26" y="35"/>
                        <a:pt x="25" y="35"/>
                        <a:pt x="24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606"/>
                <p:cNvSpPr>
                  <a:spLocks/>
                </p:cNvSpPr>
                <p:nvPr/>
              </p:nvSpPr>
              <p:spPr bwMode="auto">
                <a:xfrm>
                  <a:off x="7663636" y="1315310"/>
                  <a:ext cx="39671" cy="62030"/>
                </a:xfrm>
                <a:custGeom>
                  <a:avLst/>
                  <a:gdLst>
                    <a:gd name="T0" fmla="*/ 22 w 23"/>
                    <a:gd name="T1" fmla="*/ 1 h 36"/>
                    <a:gd name="T2" fmla="*/ 23 w 23"/>
                    <a:gd name="T3" fmla="*/ 4 h 36"/>
                    <a:gd name="T4" fmla="*/ 23 w 23"/>
                    <a:gd name="T5" fmla="*/ 22 h 36"/>
                    <a:gd name="T6" fmla="*/ 23 w 23"/>
                    <a:gd name="T7" fmla="*/ 26 h 36"/>
                    <a:gd name="T8" fmla="*/ 22 w 23"/>
                    <a:gd name="T9" fmla="*/ 30 h 36"/>
                    <a:gd name="T10" fmla="*/ 18 w 23"/>
                    <a:gd name="T11" fmla="*/ 34 h 36"/>
                    <a:gd name="T12" fmla="*/ 11 w 23"/>
                    <a:gd name="T13" fmla="*/ 36 h 36"/>
                    <a:gd name="T14" fmla="*/ 5 w 23"/>
                    <a:gd name="T15" fmla="*/ 35 h 36"/>
                    <a:gd name="T16" fmla="*/ 1 w 23"/>
                    <a:gd name="T17" fmla="*/ 31 h 36"/>
                    <a:gd name="T18" fmla="*/ 0 w 23"/>
                    <a:gd name="T19" fmla="*/ 28 h 36"/>
                    <a:gd name="T20" fmla="*/ 0 w 23"/>
                    <a:gd name="T21" fmla="*/ 25 h 36"/>
                    <a:gd name="T22" fmla="*/ 1 w 23"/>
                    <a:gd name="T23" fmla="*/ 22 h 36"/>
                    <a:gd name="T24" fmla="*/ 3 w 23"/>
                    <a:gd name="T25" fmla="*/ 21 h 36"/>
                    <a:gd name="T26" fmla="*/ 5 w 23"/>
                    <a:gd name="T27" fmla="*/ 22 h 36"/>
                    <a:gd name="T28" fmla="*/ 6 w 23"/>
                    <a:gd name="T29" fmla="*/ 25 h 36"/>
                    <a:gd name="T30" fmla="*/ 7 w 23"/>
                    <a:gd name="T31" fmla="*/ 27 h 36"/>
                    <a:gd name="T32" fmla="*/ 8 w 23"/>
                    <a:gd name="T33" fmla="*/ 29 h 36"/>
                    <a:gd name="T34" fmla="*/ 11 w 23"/>
                    <a:gd name="T35" fmla="*/ 30 h 36"/>
                    <a:gd name="T36" fmla="*/ 16 w 23"/>
                    <a:gd name="T37" fmla="*/ 23 h 36"/>
                    <a:gd name="T38" fmla="*/ 16 w 23"/>
                    <a:gd name="T39" fmla="*/ 4 h 36"/>
                    <a:gd name="T40" fmla="*/ 17 w 23"/>
                    <a:gd name="T41" fmla="*/ 1 h 36"/>
                    <a:gd name="T42" fmla="*/ 19 w 23"/>
                    <a:gd name="T43" fmla="*/ 0 h 36"/>
                    <a:gd name="T44" fmla="*/ 22 w 23"/>
                    <a:gd name="T45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36">
                      <a:moveTo>
                        <a:pt x="22" y="1"/>
                      </a:moveTo>
                      <a:cubicBezTo>
                        <a:pt x="23" y="2"/>
                        <a:pt x="23" y="3"/>
                        <a:pt x="23" y="4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4"/>
                        <a:pt x="23" y="25"/>
                        <a:pt x="23" y="26"/>
                      </a:cubicBezTo>
                      <a:cubicBezTo>
                        <a:pt x="22" y="27"/>
                        <a:pt x="22" y="28"/>
                        <a:pt x="22" y="30"/>
                      </a:cubicBezTo>
                      <a:cubicBezTo>
                        <a:pt x="21" y="31"/>
                        <a:pt x="20" y="33"/>
                        <a:pt x="18" y="34"/>
                      </a:cubicBezTo>
                      <a:cubicBezTo>
                        <a:pt x="16" y="35"/>
                        <a:pt x="14" y="36"/>
                        <a:pt x="11" y="36"/>
                      </a:cubicBezTo>
                      <a:cubicBezTo>
                        <a:pt x="9" y="36"/>
                        <a:pt x="7" y="35"/>
                        <a:pt x="5" y="35"/>
                      </a:cubicBezTo>
                      <a:cubicBezTo>
                        <a:pt x="4" y="34"/>
                        <a:pt x="2" y="33"/>
                        <a:pt x="1" y="31"/>
                      </a:cubicBezTo>
                      <a:cubicBezTo>
                        <a:pt x="1" y="30"/>
                        <a:pt x="1" y="29"/>
                        <a:pt x="0" y="28"/>
                      </a:cubicBezTo>
                      <a:cubicBezTo>
                        <a:pt x="0" y="27"/>
                        <a:pt x="0" y="26"/>
                        <a:pt x="0" y="25"/>
                      </a:cubicBezTo>
                      <a:cubicBezTo>
                        <a:pt x="0" y="23"/>
                        <a:pt x="0" y="23"/>
                        <a:pt x="1" y="22"/>
                      </a:cubicBezTo>
                      <a:cubicBezTo>
                        <a:pt x="1" y="22"/>
                        <a:pt x="2" y="21"/>
                        <a:pt x="3" y="21"/>
                      </a:cubicBezTo>
                      <a:cubicBezTo>
                        <a:pt x="4" y="21"/>
                        <a:pt x="5" y="21"/>
                        <a:pt x="5" y="22"/>
                      </a:cubicBezTo>
                      <a:cubicBezTo>
                        <a:pt x="6" y="23"/>
                        <a:pt x="6" y="23"/>
                        <a:pt x="6" y="25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8"/>
                        <a:pt x="8" y="29"/>
                        <a:pt x="8" y="29"/>
                      </a:cubicBezTo>
                      <a:cubicBezTo>
                        <a:pt x="9" y="30"/>
                        <a:pt x="10" y="30"/>
                        <a:pt x="11" y="30"/>
                      </a:cubicBezTo>
                      <a:cubicBezTo>
                        <a:pt x="14" y="30"/>
                        <a:pt x="16" y="28"/>
                        <a:pt x="16" y="23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6" y="2"/>
                        <a:pt x="17" y="1"/>
                      </a:cubicBezTo>
                      <a:cubicBezTo>
                        <a:pt x="17" y="0"/>
                        <a:pt x="18" y="0"/>
                        <a:pt x="19" y="0"/>
                      </a:cubicBezTo>
                      <a:cubicBezTo>
                        <a:pt x="20" y="0"/>
                        <a:pt x="21" y="0"/>
                        <a:pt x="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08"/>
                <p:cNvSpPr>
                  <a:spLocks noEditPoints="1"/>
                </p:cNvSpPr>
                <p:nvPr/>
              </p:nvSpPr>
              <p:spPr bwMode="auto">
                <a:xfrm>
                  <a:off x="7600884" y="1315310"/>
                  <a:ext cx="57702" cy="62030"/>
                </a:xfrm>
                <a:custGeom>
                  <a:avLst/>
                  <a:gdLst>
                    <a:gd name="T0" fmla="*/ 9 w 34"/>
                    <a:gd name="T1" fmla="*/ 1 h 36"/>
                    <a:gd name="T2" fmla="*/ 16 w 34"/>
                    <a:gd name="T3" fmla="*/ 0 h 36"/>
                    <a:gd name="T4" fmla="*/ 26 w 34"/>
                    <a:gd name="T5" fmla="*/ 2 h 36"/>
                    <a:gd name="T6" fmla="*/ 32 w 34"/>
                    <a:gd name="T7" fmla="*/ 8 h 36"/>
                    <a:gd name="T8" fmla="*/ 34 w 34"/>
                    <a:gd name="T9" fmla="*/ 18 h 36"/>
                    <a:gd name="T10" fmla="*/ 33 w 34"/>
                    <a:gd name="T11" fmla="*/ 25 h 36"/>
                    <a:gd name="T12" fmla="*/ 29 w 34"/>
                    <a:gd name="T13" fmla="*/ 31 h 36"/>
                    <a:gd name="T14" fmla="*/ 24 w 34"/>
                    <a:gd name="T15" fmla="*/ 34 h 36"/>
                    <a:gd name="T16" fmla="*/ 17 w 34"/>
                    <a:gd name="T17" fmla="*/ 36 h 36"/>
                    <a:gd name="T18" fmla="*/ 9 w 34"/>
                    <a:gd name="T19" fmla="*/ 34 h 36"/>
                    <a:gd name="T20" fmla="*/ 4 w 34"/>
                    <a:gd name="T21" fmla="*/ 31 h 36"/>
                    <a:gd name="T22" fmla="*/ 1 w 34"/>
                    <a:gd name="T23" fmla="*/ 25 h 36"/>
                    <a:gd name="T24" fmla="*/ 0 w 34"/>
                    <a:gd name="T25" fmla="*/ 18 h 36"/>
                    <a:gd name="T26" fmla="*/ 1 w 34"/>
                    <a:gd name="T27" fmla="*/ 10 h 36"/>
                    <a:gd name="T28" fmla="*/ 4 w 34"/>
                    <a:gd name="T29" fmla="*/ 5 h 36"/>
                    <a:gd name="T30" fmla="*/ 9 w 34"/>
                    <a:gd name="T31" fmla="*/ 1 h 36"/>
                    <a:gd name="T32" fmla="*/ 17 w 34"/>
                    <a:gd name="T33" fmla="*/ 30 h 36"/>
                    <a:gd name="T34" fmla="*/ 22 w 34"/>
                    <a:gd name="T35" fmla="*/ 29 h 36"/>
                    <a:gd name="T36" fmla="*/ 25 w 34"/>
                    <a:gd name="T37" fmla="*/ 25 h 36"/>
                    <a:gd name="T38" fmla="*/ 26 w 34"/>
                    <a:gd name="T39" fmla="*/ 18 h 36"/>
                    <a:gd name="T40" fmla="*/ 25 w 34"/>
                    <a:gd name="T41" fmla="*/ 11 h 36"/>
                    <a:gd name="T42" fmla="*/ 22 w 34"/>
                    <a:gd name="T43" fmla="*/ 7 h 36"/>
                    <a:gd name="T44" fmla="*/ 16 w 34"/>
                    <a:gd name="T45" fmla="*/ 5 h 36"/>
                    <a:gd name="T46" fmla="*/ 13 w 34"/>
                    <a:gd name="T47" fmla="*/ 6 h 36"/>
                    <a:gd name="T48" fmla="*/ 9 w 34"/>
                    <a:gd name="T49" fmla="*/ 8 h 36"/>
                    <a:gd name="T50" fmla="*/ 7 w 34"/>
                    <a:gd name="T51" fmla="*/ 12 h 36"/>
                    <a:gd name="T52" fmla="*/ 7 w 34"/>
                    <a:gd name="T53" fmla="*/ 18 h 36"/>
                    <a:gd name="T54" fmla="*/ 7 w 34"/>
                    <a:gd name="T55" fmla="*/ 23 h 36"/>
                    <a:gd name="T56" fmla="*/ 10 w 34"/>
                    <a:gd name="T57" fmla="*/ 27 h 36"/>
                    <a:gd name="T58" fmla="*/ 13 w 34"/>
                    <a:gd name="T59" fmla="*/ 29 h 36"/>
                    <a:gd name="T60" fmla="*/ 17 w 34"/>
                    <a:gd name="T61" fmla="*/ 3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4" h="36">
                      <a:moveTo>
                        <a:pt x="9" y="1"/>
                      </a:moveTo>
                      <a:cubicBezTo>
                        <a:pt x="11" y="0"/>
                        <a:pt x="14" y="0"/>
                        <a:pt x="16" y="0"/>
                      </a:cubicBezTo>
                      <a:cubicBezTo>
                        <a:pt x="20" y="0"/>
                        <a:pt x="23" y="0"/>
                        <a:pt x="26" y="2"/>
                      </a:cubicBezTo>
                      <a:cubicBezTo>
                        <a:pt x="28" y="3"/>
                        <a:pt x="30" y="5"/>
                        <a:pt x="32" y="8"/>
                      </a:cubicBezTo>
                      <a:cubicBezTo>
                        <a:pt x="33" y="11"/>
                        <a:pt x="34" y="14"/>
                        <a:pt x="34" y="18"/>
                      </a:cubicBezTo>
                      <a:cubicBezTo>
                        <a:pt x="34" y="20"/>
                        <a:pt x="33" y="23"/>
                        <a:pt x="33" y="25"/>
                      </a:cubicBezTo>
                      <a:cubicBezTo>
                        <a:pt x="32" y="27"/>
                        <a:pt x="31" y="29"/>
                        <a:pt x="29" y="31"/>
                      </a:cubicBezTo>
                      <a:cubicBezTo>
                        <a:pt x="28" y="32"/>
                        <a:pt x="26" y="34"/>
                        <a:pt x="24" y="34"/>
                      </a:cubicBezTo>
                      <a:cubicBezTo>
                        <a:pt x="22" y="35"/>
                        <a:pt x="19" y="36"/>
                        <a:pt x="17" y="36"/>
                      </a:cubicBezTo>
                      <a:cubicBezTo>
                        <a:pt x="14" y="36"/>
                        <a:pt x="11" y="35"/>
                        <a:pt x="9" y="34"/>
                      </a:cubicBezTo>
                      <a:cubicBezTo>
                        <a:pt x="7" y="33"/>
                        <a:pt x="5" y="32"/>
                        <a:pt x="4" y="31"/>
                      </a:cubicBezTo>
                      <a:cubicBezTo>
                        <a:pt x="2" y="29"/>
                        <a:pt x="1" y="27"/>
                        <a:pt x="1" y="25"/>
                      </a:cubicBezTo>
                      <a:cubicBezTo>
                        <a:pt x="0" y="23"/>
                        <a:pt x="0" y="20"/>
                        <a:pt x="0" y="18"/>
                      </a:cubicBezTo>
                      <a:cubicBezTo>
                        <a:pt x="0" y="15"/>
                        <a:pt x="0" y="13"/>
                        <a:pt x="1" y="10"/>
                      </a:cubicBezTo>
                      <a:cubicBezTo>
                        <a:pt x="2" y="8"/>
                        <a:pt x="3" y="6"/>
                        <a:pt x="4" y="5"/>
                      </a:cubicBezTo>
                      <a:cubicBezTo>
                        <a:pt x="6" y="3"/>
                        <a:pt x="7" y="2"/>
                        <a:pt x="9" y="1"/>
                      </a:cubicBezTo>
                      <a:close/>
                      <a:moveTo>
                        <a:pt x="17" y="30"/>
                      </a:moveTo>
                      <a:cubicBezTo>
                        <a:pt x="18" y="30"/>
                        <a:pt x="20" y="30"/>
                        <a:pt x="22" y="29"/>
                      </a:cubicBezTo>
                      <a:cubicBezTo>
                        <a:pt x="23" y="28"/>
                        <a:pt x="24" y="26"/>
                        <a:pt x="25" y="25"/>
                      </a:cubicBezTo>
                      <a:cubicBezTo>
                        <a:pt x="26" y="23"/>
                        <a:pt x="26" y="20"/>
                        <a:pt x="26" y="18"/>
                      </a:cubicBezTo>
                      <a:cubicBezTo>
                        <a:pt x="26" y="15"/>
                        <a:pt x="26" y="13"/>
                        <a:pt x="25" y="11"/>
                      </a:cubicBezTo>
                      <a:cubicBezTo>
                        <a:pt x="24" y="9"/>
                        <a:pt x="23" y="8"/>
                        <a:pt x="22" y="7"/>
                      </a:cubicBezTo>
                      <a:cubicBezTo>
                        <a:pt x="20" y="6"/>
                        <a:pt x="18" y="5"/>
                        <a:pt x="16" y="5"/>
                      </a:cubicBezTo>
                      <a:cubicBezTo>
                        <a:pt x="15" y="5"/>
                        <a:pt x="14" y="6"/>
                        <a:pt x="13" y="6"/>
                      </a:cubicBezTo>
                      <a:cubicBezTo>
                        <a:pt x="11" y="7"/>
                        <a:pt x="10" y="7"/>
                        <a:pt x="9" y="8"/>
                      </a:cubicBezTo>
                      <a:cubicBezTo>
                        <a:pt x="9" y="9"/>
                        <a:pt x="8" y="11"/>
                        <a:pt x="7" y="12"/>
                      </a:cubicBezTo>
                      <a:cubicBezTo>
                        <a:pt x="7" y="14"/>
                        <a:pt x="7" y="16"/>
                        <a:pt x="7" y="18"/>
                      </a:cubicBezTo>
                      <a:cubicBezTo>
                        <a:pt x="7" y="20"/>
                        <a:pt x="7" y="21"/>
                        <a:pt x="7" y="23"/>
                      </a:cubicBezTo>
                      <a:cubicBezTo>
                        <a:pt x="8" y="25"/>
                        <a:pt x="9" y="26"/>
                        <a:pt x="10" y="27"/>
                      </a:cubicBezTo>
                      <a:cubicBezTo>
                        <a:pt x="10" y="28"/>
                        <a:pt x="11" y="29"/>
                        <a:pt x="13" y="29"/>
                      </a:cubicBezTo>
                      <a:cubicBezTo>
                        <a:pt x="14" y="30"/>
                        <a:pt x="15" y="30"/>
                        <a:pt x="17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610"/>
                <p:cNvSpPr>
                  <a:spLocks noEditPoints="1"/>
                </p:cNvSpPr>
                <p:nvPr/>
              </p:nvSpPr>
              <p:spPr bwMode="auto">
                <a:xfrm>
                  <a:off x="7543182" y="1315310"/>
                  <a:ext cx="49047" cy="62030"/>
                </a:xfrm>
                <a:custGeom>
                  <a:avLst/>
                  <a:gdLst>
                    <a:gd name="T0" fmla="*/ 15 w 29"/>
                    <a:gd name="T1" fmla="*/ 23 h 36"/>
                    <a:gd name="T2" fmla="*/ 13 w 29"/>
                    <a:gd name="T3" fmla="*/ 21 h 36"/>
                    <a:gd name="T4" fmla="*/ 10 w 29"/>
                    <a:gd name="T5" fmla="*/ 20 h 36"/>
                    <a:gd name="T6" fmla="*/ 7 w 29"/>
                    <a:gd name="T7" fmla="*/ 20 h 36"/>
                    <a:gd name="T8" fmla="*/ 7 w 29"/>
                    <a:gd name="T9" fmla="*/ 31 h 36"/>
                    <a:gd name="T10" fmla="*/ 6 w 29"/>
                    <a:gd name="T11" fmla="*/ 35 h 36"/>
                    <a:gd name="T12" fmla="*/ 4 w 29"/>
                    <a:gd name="T13" fmla="*/ 36 h 36"/>
                    <a:gd name="T14" fmla="*/ 1 w 29"/>
                    <a:gd name="T15" fmla="*/ 35 h 36"/>
                    <a:gd name="T16" fmla="*/ 0 w 29"/>
                    <a:gd name="T17" fmla="*/ 31 h 36"/>
                    <a:gd name="T18" fmla="*/ 0 w 29"/>
                    <a:gd name="T19" fmla="*/ 5 h 36"/>
                    <a:gd name="T20" fmla="*/ 1 w 29"/>
                    <a:gd name="T21" fmla="*/ 1 h 36"/>
                    <a:gd name="T22" fmla="*/ 4 w 29"/>
                    <a:gd name="T23" fmla="*/ 0 h 36"/>
                    <a:gd name="T24" fmla="*/ 16 w 29"/>
                    <a:gd name="T25" fmla="*/ 0 h 36"/>
                    <a:gd name="T26" fmla="*/ 20 w 29"/>
                    <a:gd name="T27" fmla="*/ 1 h 36"/>
                    <a:gd name="T28" fmla="*/ 23 w 29"/>
                    <a:gd name="T29" fmla="*/ 1 h 36"/>
                    <a:gd name="T30" fmla="*/ 26 w 29"/>
                    <a:gd name="T31" fmla="*/ 3 h 36"/>
                    <a:gd name="T32" fmla="*/ 28 w 29"/>
                    <a:gd name="T33" fmla="*/ 6 h 36"/>
                    <a:gd name="T34" fmla="*/ 29 w 29"/>
                    <a:gd name="T35" fmla="*/ 10 h 36"/>
                    <a:gd name="T36" fmla="*/ 26 w 29"/>
                    <a:gd name="T37" fmla="*/ 16 h 36"/>
                    <a:gd name="T38" fmla="*/ 20 w 29"/>
                    <a:gd name="T39" fmla="*/ 19 h 36"/>
                    <a:gd name="T40" fmla="*/ 23 w 29"/>
                    <a:gd name="T41" fmla="*/ 22 h 36"/>
                    <a:gd name="T42" fmla="*/ 26 w 29"/>
                    <a:gd name="T43" fmla="*/ 26 h 36"/>
                    <a:gd name="T44" fmla="*/ 28 w 29"/>
                    <a:gd name="T45" fmla="*/ 30 h 36"/>
                    <a:gd name="T46" fmla="*/ 29 w 29"/>
                    <a:gd name="T47" fmla="*/ 33 h 36"/>
                    <a:gd name="T48" fmla="*/ 29 w 29"/>
                    <a:gd name="T49" fmla="*/ 34 h 36"/>
                    <a:gd name="T50" fmla="*/ 27 w 29"/>
                    <a:gd name="T51" fmla="*/ 35 h 36"/>
                    <a:gd name="T52" fmla="*/ 26 w 29"/>
                    <a:gd name="T53" fmla="*/ 36 h 36"/>
                    <a:gd name="T54" fmla="*/ 24 w 29"/>
                    <a:gd name="T55" fmla="*/ 35 h 36"/>
                    <a:gd name="T56" fmla="*/ 22 w 29"/>
                    <a:gd name="T57" fmla="*/ 34 h 36"/>
                    <a:gd name="T58" fmla="*/ 21 w 29"/>
                    <a:gd name="T59" fmla="*/ 31 h 36"/>
                    <a:gd name="T60" fmla="*/ 18 w 29"/>
                    <a:gd name="T61" fmla="*/ 26 h 36"/>
                    <a:gd name="T62" fmla="*/ 15 w 29"/>
                    <a:gd name="T63" fmla="*/ 23 h 36"/>
                    <a:gd name="T64" fmla="*/ 19 w 29"/>
                    <a:gd name="T65" fmla="*/ 6 h 36"/>
                    <a:gd name="T66" fmla="*/ 14 w 29"/>
                    <a:gd name="T67" fmla="*/ 6 h 36"/>
                    <a:gd name="T68" fmla="*/ 7 w 29"/>
                    <a:gd name="T69" fmla="*/ 6 h 36"/>
                    <a:gd name="T70" fmla="*/ 7 w 29"/>
                    <a:gd name="T71" fmla="*/ 15 h 36"/>
                    <a:gd name="T72" fmla="*/ 14 w 29"/>
                    <a:gd name="T73" fmla="*/ 15 h 36"/>
                    <a:gd name="T74" fmla="*/ 18 w 29"/>
                    <a:gd name="T75" fmla="*/ 15 h 36"/>
                    <a:gd name="T76" fmla="*/ 20 w 29"/>
                    <a:gd name="T77" fmla="*/ 13 h 36"/>
                    <a:gd name="T78" fmla="*/ 21 w 29"/>
                    <a:gd name="T79" fmla="*/ 10 h 36"/>
                    <a:gd name="T80" fmla="*/ 21 w 29"/>
                    <a:gd name="T81" fmla="*/ 8 h 36"/>
                    <a:gd name="T82" fmla="*/ 19 w 29"/>
                    <a:gd name="T83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9" h="36">
                      <a:moveTo>
                        <a:pt x="15" y="23"/>
                      </a:moveTo>
                      <a:cubicBezTo>
                        <a:pt x="14" y="22"/>
                        <a:pt x="14" y="21"/>
                        <a:pt x="13" y="21"/>
                      </a:cubicBezTo>
                      <a:cubicBezTo>
                        <a:pt x="12" y="20"/>
                        <a:pt x="11" y="20"/>
                        <a:pt x="10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3"/>
                        <a:pt x="7" y="34"/>
                        <a:pt x="6" y="35"/>
                      </a:cubicBezTo>
                      <a:cubicBezTo>
                        <a:pt x="6" y="35"/>
                        <a:pt x="5" y="36"/>
                        <a:pt x="4" y="36"/>
                      </a:cubicBezTo>
                      <a:cubicBezTo>
                        <a:pt x="3" y="36"/>
                        <a:pt x="2" y="35"/>
                        <a:pt x="1" y="35"/>
                      </a:cubicBezTo>
                      <a:cubicBezTo>
                        <a:pt x="0" y="34"/>
                        <a:pt x="0" y="33"/>
                        <a:pt x="0" y="3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8" y="0"/>
                        <a:pt x="19" y="0"/>
                        <a:pt x="20" y="1"/>
                      </a:cubicBezTo>
                      <a:cubicBezTo>
                        <a:pt x="21" y="1"/>
                        <a:pt x="22" y="1"/>
                        <a:pt x="23" y="1"/>
                      </a:cubicBezTo>
                      <a:cubicBezTo>
                        <a:pt x="24" y="2"/>
                        <a:pt x="25" y="2"/>
                        <a:pt x="26" y="3"/>
                      </a:cubicBezTo>
                      <a:cubicBezTo>
                        <a:pt x="27" y="4"/>
                        <a:pt x="27" y="5"/>
                        <a:pt x="28" y="6"/>
                      </a:cubicBezTo>
                      <a:cubicBezTo>
                        <a:pt x="28" y="7"/>
                        <a:pt x="29" y="9"/>
                        <a:pt x="29" y="10"/>
                      </a:cubicBezTo>
                      <a:cubicBezTo>
                        <a:pt x="29" y="13"/>
                        <a:pt x="28" y="15"/>
                        <a:pt x="26" y="16"/>
                      </a:cubicBezTo>
                      <a:cubicBezTo>
                        <a:pt x="25" y="18"/>
                        <a:pt x="23" y="19"/>
                        <a:pt x="20" y="19"/>
                      </a:cubicBezTo>
                      <a:cubicBezTo>
                        <a:pt x="21" y="20"/>
                        <a:pt x="22" y="21"/>
                        <a:pt x="23" y="22"/>
                      </a:cubicBezTo>
                      <a:cubicBezTo>
                        <a:pt x="24" y="24"/>
                        <a:pt x="25" y="25"/>
                        <a:pt x="26" y="26"/>
                      </a:cubicBezTo>
                      <a:cubicBezTo>
                        <a:pt x="27" y="28"/>
                        <a:pt x="28" y="29"/>
                        <a:pt x="28" y="30"/>
                      </a:cubicBezTo>
                      <a:cubicBezTo>
                        <a:pt x="29" y="32"/>
                        <a:pt x="29" y="32"/>
                        <a:pt x="29" y="33"/>
                      </a:cubicBezTo>
                      <a:cubicBezTo>
                        <a:pt x="29" y="33"/>
                        <a:pt x="29" y="34"/>
                        <a:pt x="29" y="34"/>
                      </a:cubicBezTo>
                      <a:cubicBezTo>
                        <a:pt x="28" y="35"/>
                        <a:pt x="28" y="35"/>
                        <a:pt x="27" y="35"/>
                      </a:cubicBezTo>
                      <a:cubicBezTo>
                        <a:pt x="27" y="36"/>
                        <a:pt x="26" y="36"/>
                        <a:pt x="26" y="36"/>
                      </a:cubicBezTo>
                      <a:cubicBezTo>
                        <a:pt x="25" y="36"/>
                        <a:pt x="24" y="36"/>
                        <a:pt x="24" y="35"/>
                      </a:cubicBezTo>
                      <a:cubicBezTo>
                        <a:pt x="23" y="35"/>
                        <a:pt x="23" y="34"/>
                        <a:pt x="22" y="34"/>
                      </a:cubicBezTo>
                      <a:cubicBezTo>
                        <a:pt x="22" y="33"/>
                        <a:pt x="21" y="32"/>
                        <a:pt x="21" y="31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7" y="25"/>
                        <a:pt x="16" y="23"/>
                        <a:pt x="15" y="23"/>
                      </a:cubicBezTo>
                      <a:close/>
                      <a:moveTo>
                        <a:pt x="19" y="6"/>
                      </a:moveTo>
                      <a:cubicBezTo>
                        <a:pt x="18" y="6"/>
                        <a:pt x="16" y="6"/>
                        <a:pt x="14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5" y="15"/>
                        <a:pt x="17" y="15"/>
                        <a:pt x="18" y="15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3"/>
                        <a:pt x="21" y="12"/>
                        <a:pt x="21" y="10"/>
                      </a:cubicBezTo>
                      <a:cubicBezTo>
                        <a:pt x="21" y="9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611"/>
                <p:cNvSpPr>
                  <a:spLocks noEditPoints="1"/>
                </p:cNvSpPr>
                <p:nvPr/>
              </p:nvSpPr>
              <p:spPr bwMode="auto">
                <a:xfrm>
                  <a:off x="7488364" y="1315310"/>
                  <a:ext cx="43998" cy="62030"/>
                </a:xfrm>
                <a:custGeom>
                  <a:avLst/>
                  <a:gdLst>
                    <a:gd name="T0" fmla="*/ 19 w 26"/>
                    <a:gd name="T1" fmla="*/ 11 h 36"/>
                    <a:gd name="T2" fmla="*/ 18 w 26"/>
                    <a:gd name="T3" fmla="*/ 7 h 36"/>
                    <a:gd name="T4" fmla="*/ 12 w 26"/>
                    <a:gd name="T5" fmla="*/ 6 h 36"/>
                    <a:gd name="T6" fmla="*/ 7 w 26"/>
                    <a:gd name="T7" fmla="*/ 6 h 36"/>
                    <a:gd name="T8" fmla="*/ 7 w 26"/>
                    <a:gd name="T9" fmla="*/ 16 h 36"/>
                    <a:gd name="T10" fmla="*/ 12 w 26"/>
                    <a:gd name="T11" fmla="*/ 16 h 36"/>
                    <a:gd name="T12" fmla="*/ 16 w 26"/>
                    <a:gd name="T13" fmla="*/ 16 h 36"/>
                    <a:gd name="T14" fmla="*/ 18 w 26"/>
                    <a:gd name="T15" fmla="*/ 14 h 36"/>
                    <a:gd name="T16" fmla="*/ 19 w 26"/>
                    <a:gd name="T17" fmla="*/ 11 h 36"/>
                    <a:gd name="T18" fmla="*/ 7 w 26"/>
                    <a:gd name="T19" fmla="*/ 31 h 36"/>
                    <a:gd name="T20" fmla="*/ 6 w 26"/>
                    <a:gd name="T21" fmla="*/ 35 h 36"/>
                    <a:gd name="T22" fmla="*/ 3 w 26"/>
                    <a:gd name="T23" fmla="*/ 36 h 36"/>
                    <a:gd name="T24" fmla="*/ 1 w 26"/>
                    <a:gd name="T25" fmla="*/ 35 h 36"/>
                    <a:gd name="T26" fmla="*/ 0 w 26"/>
                    <a:gd name="T27" fmla="*/ 31 h 36"/>
                    <a:gd name="T28" fmla="*/ 0 w 26"/>
                    <a:gd name="T29" fmla="*/ 5 h 36"/>
                    <a:gd name="T30" fmla="*/ 1 w 26"/>
                    <a:gd name="T31" fmla="*/ 1 h 36"/>
                    <a:gd name="T32" fmla="*/ 4 w 26"/>
                    <a:gd name="T33" fmla="*/ 0 h 36"/>
                    <a:gd name="T34" fmla="*/ 13 w 26"/>
                    <a:gd name="T35" fmla="*/ 0 h 36"/>
                    <a:gd name="T36" fmla="*/ 20 w 26"/>
                    <a:gd name="T37" fmla="*/ 1 h 36"/>
                    <a:gd name="T38" fmla="*/ 23 w 26"/>
                    <a:gd name="T39" fmla="*/ 3 h 36"/>
                    <a:gd name="T40" fmla="*/ 26 w 26"/>
                    <a:gd name="T41" fmla="*/ 6 h 36"/>
                    <a:gd name="T42" fmla="*/ 26 w 26"/>
                    <a:gd name="T43" fmla="*/ 11 h 36"/>
                    <a:gd name="T44" fmla="*/ 23 w 26"/>
                    <a:gd name="T45" fmla="*/ 19 h 36"/>
                    <a:gd name="T46" fmla="*/ 13 w 26"/>
                    <a:gd name="T47" fmla="*/ 22 h 36"/>
                    <a:gd name="T48" fmla="*/ 7 w 26"/>
                    <a:gd name="T49" fmla="*/ 22 h 36"/>
                    <a:gd name="T50" fmla="*/ 7 w 26"/>
                    <a:gd name="T51" fmla="*/ 3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6" h="36">
                      <a:moveTo>
                        <a:pt x="19" y="11"/>
                      </a:moveTo>
                      <a:cubicBezTo>
                        <a:pt x="19" y="9"/>
                        <a:pt x="19" y="8"/>
                        <a:pt x="18" y="7"/>
                      </a:cubicBezTo>
                      <a:cubicBezTo>
                        <a:pt x="17" y="6"/>
                        <a:pt x="15" y="6"/>
                        <a:pt x="12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6"/>
                        <a:pt x="15" y="16"/>
                        <a:pt x="16" y="16"/>
                      </a:cubicBezTo>
                      <a:cubicBezTo>
                        <a:pt x="17" y="15"/>
                        <a:pt x="18" y="15"/>
                        <a:pt x="18" y="14"/>
                      </a:cubicBezTo>
                      <a:cubicBezTo>
                        <a:pt x="19" y="13"/>
                        <a:pt x="19" y="12"/>
                        <a:pt x="19" y="11"/>
                      </a:cubicBezTo>
                      <a:close/>
                      <a:moveTo>
                        <a:pt x="7" y="31"/>
                      </a:moveTo>
                      <a:cubicBezTo>
                        <a:pt x="7" y="33"/>
                        <a:pt x="7" y="34"/>
                        <a:pt x="6" y="35"/>
                      </a:cubicBezTo>
                      <a:cubicBezTo>
                        <a:pt x="5" y="35"/>
                        <a:pt x="4" y="36"/>
                        <a:pt x="3" y="36"/>
                      </a:cubicBezTo>
                      <a:cubicBezTo>
                        <a:pt x="2" y="36"/>
                        <a:pt x="1" y="35"/>
                        <a:pt x="1" y="35"/>
                      </a:cubicBezTo>
                      <a:cubicBezTo>
                        <a:pt x="0" y="34"/>
                        <a:pt x="0" y="33"/>
                        <a:pt x="0" y="3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6" y="0"/>
                        <a:pt x="18" y="1"/>
                        <a:pt x="20" y="1"/>
                      </a:cubicBezTo>
                      <a:cubicBezTo>
                        <a:pt x="21" y="1"/>
                        <a:pt x="22" y="2"/>
                        <a:pt x="23" y="3"/>
                      </a:cubicBezTo>
                      <a:cubicBezTo>
                        <a:pt x="24" y="4"/>
                        <a:pt x="25" y="5"/>
                        <a:pt x="26" y="6"/>
                      </a:cubicBezTo>
                      <a:cubicBezTo>
                        <a:pt x="26" y="8"/>
                        <a:pt x="26" y="9"/>
                        <a:pt x="26" y="11"/>
                      </a:cubicBezTo>
                      <a:cubicBezTo>
                        <a:pt x="26" y="14"/>
                        <a:pt x="25" y="17"/>
                        <a:pt x="23" y="19"/>
                      </a:cubicBezTo>
                      <a:cubicBezTo>
                        <a:pt x="21" y="21"/>
                        <a:pt x="18" y="22"/>
                        <a:pt x="13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lnTo>
                        <a:pt x="7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Freeform 612"/>
              <p:cNvSpPr>
                <a:spLocks noEditPoints="1"/>
              </p:cNvSpPr>
              <p:nvPr/>
            </p:nvSpPr>
            <p:spPr bwMode="auto">
              <a:xfrm>
                <a:off x="8012802" y="329681"/>
                <a:ext cx="630398" cy="663577"/>
              </a:xfrm>
              <a:custGeom>
                <a:avLst/>
                <a:gdLst>
                  <a:gd name="T0" fmla="*/ 328 w 370"/>
                  <a:gd name="T1" fmla="*/ 389 h 389"/>
                  <a:gd name="T2" fmla="*/ 42 w 370"/>
                  <a:gd name="T3" fmla="*/ 389 h 389"/>
                  <a:gd name="T4" fmla="*/ 0 w 370"/>
                  <a:gd name="T5" fmla="*/ 347 h 389"/>
                  <a:gd name="T6" fmla="*/ 0 w 370"/>
                  <a:gd name="T7" fmla="*/ 42 h 389"/>
                  <a:gd name="T8" fmla="*/ 42 w 370"/>
                  <a:gd name="T9" fmla="*/ 0 h 389"/>
                  <a:gd name="T10" fmla="*/ 328 w 370"/>
                  <a:gd name="T11" fmla="*/ 0 h 389"/>
                  <a:gd name="T12" fmla="*/ 370 w 370"/>
                  <a:gd name="T13" fmla="*/ 42 h 389"/>
                  <a:gd name="T14" fmla="*/ 370 w 370"/>
                  <a:gd name="T15" fmla="*/ 347 h 389"/>
                  <a:gd name="T16" fmla="*/ 328 w 370"/>
                  <a:gd name="T17" fmla="*/ 389 h 389"/>
                  <a:gd name="T18" fmla="*/ 56 w 370"/>
                  <a:gd name="T19" fmla="*/ 371 h 389"/>
                  <a:gd name="T20" fmla="*/ 315 w 370"/>
                  <a:gd name="T21" fmla="*/ 371 h 389"/>
                  <a:gd name="T22" fmla="*/ 353 w 370"/>
                  <a:gd name="T23" fmla="*/ 333 h 389"/>
                  <a:gd name="T24" fmla="*/ 353 w 370"/>
                  <a:gd name="T25" fmla="*/ 56 h 389"/>
                  <a:gd name="T26" fmla="*/ 315 w 370"/>
                  <a:gd name="T27" fmla="*/ 18 h 389"/>
                  <a:gd name="T28" fmla="*/ 56 w 370"/>
                  <a:gd name="T29" fmla="*/ 18 h 389"/>
                  <a:gd name="T30" fmla="*/ 18 w 370"/>
                  <a:gd name="T31" fmla="*/ 56 h 389"/>
                  <a:gd name="T32" fmla="*/ 18 w 370"/>
                  <a:gd name="T33" fmla="*/ 333 h 389"/>
                  <a:gd name="T34" fmla="*/ 56 w 370"/>
                  <a:gd name="T35" fmla="*/ 37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0" h="389">
                    <a:moveTo>
                      <a:pt x="328" y="389"/>
                    </a:moveTo>
                    <a:cubicBezTo>
                      <a:pt x="42" y="389"/>
                      <a:pt x="42" y="389"/>
                      <a:pt x="42" y="389"/>
                    </a:cubicBezTo>
                    <a:cubicBezTo>
                      <a:pt x="19" y="389"/>
                      <a:pt x="0" y="370"/>
                      <a:pt x="0" y="34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328" y="0"/>
                      <a:pt x="328" y="0"/>
                      <a:pt x="328" y="0"/>
                    </a:cubicBezTo>
                    <a:cubicBezTo>
                      <a:pt x="351" y="0"/>
                      <a:pt x="370" y="19"/>
                      <a:pt x="370" y="42"/>
                    </a:cubicBezTo>
                    <a:cubicBezTo>
                      <a:pt x="370" y="347"/>
                      <a:pt x="370" y="347"/>
                      <a:pt x="370" y="347"/>
                    </a:cubicBezTo>
                    <a:cubicBezTo>
                      <a:pt x="370" y="370"/>
                      <a:pt x="351" y="389"/>
                      <a:pt x="328" y="389"/>
                    </a:cubicBezTo>
                    <a:close/>
                    <a:moveTo>
                      <a:pt x="56" y="371"/>
                    </a:moveTo>
                    <a:cubicBezTo>
                      <a:pt x="315" y="371"/>
                      <a:pt x="315" y="371"/>
                      <a:pt x="315" y="371"/>
                    </a:cubicBezTo>
                    <a:cubicBezTo>
                      <a:pt x="336" y="371"/>
                      <a:pt x="353" y="354"/>
                      <a:pt x="353" y="333"/>
                    </a:cubicBezTo>
                    <a:cubicBezTo>
                      <a:pt x="353" y="56"/>
                      <a:pt x="353" y="56"/>
                      <a:pt x="353" y="56"/>
                    </a:cubicBezTo>
                    <a:cubicBezTo>
                      <a:pt x="353" y="35"/>
                      <a:pt x="336" y="18"/>
                      <a:pt x="315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35" y="18"/>
                      <a:pt x="18" y="35"/>
                      <a:pt x="18" y="56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18" y="354"/>
                      <a:pt x="35" y="371"/>
                      <a:pt x="56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4"/>
              <p:cNvSpPr>
                <a:spLocks noEditPoints="1"/>
              </p:cNvSpPr>
              <p:nvPr/>
            </p:nvSpPr>
            <p:spPr bwMode="auto">
              <a:xfrm>
                <a:off x="8150995" y="523358"/>
                <a:ext cx="361607" cy="372197"/>
              </a:xfrm>
              <a:custGeom>
                <a:avLst/>
                <a:gdLst>
                  <a:gd name="T0" fmla="*/ 6 w 138"/>
                  <a:gd name="T1" fmla="*/ 108 h 108"/>
                  <a:gd name="T2" fmla="*/ 138 w 138"/>
                  <a:gd name="T3" fmla="*/ 102 h 108"/>
                  <a:gd name="T4" fmla="*/ 0 w 138"/>
                  <a:gd name="T5" fmla="*/ 0 h 108"/>
                  <a:gd name="T6" fmla="*/ 102 w 138"/>
                  <a:gd name="T7" fmla="*/ 12 h 108"/>
                  <a:gd name="T8" fmla="*/ 126 w 138"/>
                  <a:gd name="T9" fmla="*/ 36 h 108"/>
                  <a:gd name="T10" fmla="*/ 102 w 138"/>
                  <a:gd name="T11" fmla="*/ 12 h 108"/>
                  <a:gd name="T12" fmla="*/ 126 w 138"/>
                  <a:gd name="T13" fmla="*/ 42 h 108"/>
                  <a:gd name="T14" fmla="*/ 102 w 138"/>
                  <a:gd name="T15" fmla="*/ 66 h 108"/>
                  <a:gd name="T16" fmla="*/ 102 w 138"/>
                  <a:gd name="T17" fmla="*/ 72 h 108"/>
                  <a:gd name="T18" fmla="*/ 126 w 138"/>
                  <a:gd name="T19" fmla="*/ 96 h 108"/>
                  <a:gd name="T20" fmla="*/ 102 w 138"/>
                  <a:gd name="T21" fmla="*/ 72 h 108"/>
                  <a:gd name="T22" fmla="*/ 96 w 138"/>
                  <a:gd name="T23" fmla="*/ 12 h 108"/>
                  <a:gd name="T24" fmla="*/ 72 w 138"/>
                  <a:gd name="T25" fmla="*/ 36 h 108"/>
                  <a:gd name="T26" fmla="*/ 72 w 138"/>
                  <a:gd name="T27" fmla="*/ 42 h 108"/>
                  <a:gd name="T28" fmla="*/ 96 w 138"/>
                  <a:gd name="T29" fmla="*/ 66 h 108"/>
                  <a:gd name="T30" fmla="*/ 72 w 138"/>
                  <a:gd name="T31" fmla="*/ 42 h 108"/>
                  <a:gd name="T32" fmla="*/ 96 w 138"/>
                  <a:gd name="T33" fmla="*/ 72 h 108"/>
                  <a:gd name="T34" fmla="*/ 72 w 138"/>
                  <a:gd name="T35" fmla="*/ 96 h 108"/>
                  <a:gd name="T36" fmla="*/ 42 w 138"/>
                  <a:gd name="T37" fmla="*/ 12 h 108"/>
                  <a:gd name="T38" fmla="*/ 66 w 138"/>
                  <a:gd name="T39" fmla="*/ 36 h 108"/>
                  <a:gd name="T40" fmla="*/ 42 w 138"/>
                  <a:gd name="T41" fmla="*/ 12 h 108"/>
                  <a:gd name="T42" fmla="*/ 66 w 138"/>
                  <a:gd name="T43" fmla="*/ 42 h 108"/>
                  <a:gd name="T44" fmla="*/ 42 w 138"/>
                  <a:gd name="T45" fmla="*/ 66 h 108"/>
                  <a:gd name="T46" fmla="*/ 42 w 138"/>
                  <a:gd name="T47" fmla="*/ 72 h 108"/>
                  <a:gd name="T48" fmla="*/ 66 w 138"/>
                  <a:gd name="T49" fmla="*/ 96 h 108"/>
                  <a:gd name="T50" fmla="*/ 42 w 138"/>
                  <a:gd name="T51" fmla="*/ 72 h 108"/>
                  <a:gd name="T52" fmla="*/ 36 w 138"/>
                  <a:gd name="T53" fmla="*/ 12 h 108"/>
                  <a:gd name="T54" fmla="*/ 12 w 138"/>
                  <a:gd name="T55" fmla="*/ 36 h 108"/>
                  <a:gd name="T56" fmla="*/ 12 w 138"/>
                  <a:gd name="T57" fmla="*/ 42 h 108"/>
                  <a:gd name="T58" fmla="*/ 36 w 138"/>
                  <a:gd name="T59" fmla="*/ 66 h 108"/>
                  <a:gd name="T60" fmla="*/ 12 w 138"/>
                  <a:gd name="T61" fmla="*/ 42 h 108"/>
                  <a:gd name="T62" fmla="*/ 36 w 138"/>
                  <a:gd name="T63" fmla="*/ 72 h 108"/>
                  <a:gd name="T64" fmla="*/ 12 w 138"/>
                  <a:gd name="T65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08">
                    <a:moveTo>
                      <a:pt x="0" y="102"/>
                    </a:moveTo>
                    <a:cubicBezTo>
                      <a:pt x="0" y="105"/>
                      <a:pt x="3" y="108"/>
                      <a:pt x="6" y="10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5" y="108"/>
                      <a:pt x="138" y="105"/>
                      <a:pt x="138" y="102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  <a:moveTo>
                      <a:pt x="102" y="12"/>
                    </a:moveTo>
                    <a:cubicBezTo>
                      <a:pt x="126" y="12"/>
                      <a:pt x="126" y="12"/>
                      <a:pt x="126" y="12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02" y="36"/>
                      <a:pt x="102" y="36"/>
                      <a:pt x="102" y="36"/>
                    </a:cubicBezTo>
                    <a:lnTo>
                      <a:pt x="102" y="12"/>
                    </a:lnTo>
                    <a:close/>
                    <a:moveTo>
                      <a:pt x="102" y="42"/>
                    </a:moveTo>
                    <a:cubicBezTo>
                      <a:pt x="126" y="42"/>
                      <a:pt x="126" y="42"/>
                      <a:pt x="126" y="42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02" y="66"/>
                      <a:pt x="102" y="66"/>
                      <a:pt x="102" y="66"/>
                    </a:cubicBezTo>
                    <a:lnTo>
                      <a:pt x="102" y="42"/>
                    </a:lnTo>
                    <a:close/>
                    <a:moveTo>
                      <a:pt x="102" y="72"/>
                    </a:move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96"/>
                      <a:pt x="126" y="96"/>
                      <a:pt x="126" y="96"/>
                    </a:cubicBezTo>
                    <a:cubicBezTo>
                      <a:pt x="102" y="96"/>
                      <a:pt x="102" y="96"/>
                      <a:pt x="102" y="96"/>
                    </a:cubicBezTo>
                    <a:lnTo>
                      <a:pt x="102" y="72"/>
                    </a:lnTo>
                    <a:close/>
                    <a:moveTo>
                      <a:pt x="72" y="12"/>
                    </a:move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72" y="36"/>
                      <a:pt x="72" y="36"/>
                      <a:pt x="72" y="36"/>
                    </a:cubicBezTo>
                    <a:lnTo>
                      <a:pt x="72" y="12"/>
                    </a:lnTo>
                    <a:close/>
                    <a:moveTo>
                      <a:pt x="72" y="42"/>
                    </a:move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42"/>
                    </a:lnTo>
                    <a:close/>
                    <a:moveTo>
                      <a:pt x="72" y="72"/>
                    </a:move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72" y="96"/>
                      <a:pt x="72" y="96"/>
                      <a:pt x="72" y="96"/>
                    </a:cubicBezTo>
                    <a:lnTo>
                      <a:pt x="72" y="72"/>
                    </a:lnTo>
                    <a:close/>
                    <a:moveTo>
                      <a:pt x="42" y="12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42" y="36"/>
                      <a:pt x="42" y="36"/>
                      <a:pt x="42" y="36"/>
                    </a:cubicBezTo>
                    <a:lnTo>
                      <a:pt x="42" y="12"/>
                    </a:lnTo>
                    <a:close/>
                    <a:moveTo>
                      <a:pt x="42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42" y="66"/>
                      <a:pt x="42" y="66"/>
                      <a:pt x="42" y="66"/>
                    </a:cubicBezTo>
                    <a:lnTo>
                      <a:pt x="42" y="42"/>
                    </a:lnTo>
                    <a:close/>
                    <a:moveTo>
                      <a:pt x="42" y="72"/>
                    </a:moveTo>
                    <a:cubicBezTo>
                      <a:pt x="66" y="72"/>
                      <a:pt x="66" y="72"/>
                      <a:pt x="66" y="72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42" y="96"/>
                      <a:pt x="42" y="96"/>
                      <a:pt x="42" y="96"/>
                    </a:cubicBezTo>
                    <a:lnTo>
                      <a:pt x="42" y="72"/>
                    </a:lnTo>
                    <a:close/>
                    <a:moveTo>
                      <a:pt x="12" y="12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2" y="36"/>
                      <a:pt x="12" y="36"/>
                      <a:pt x="12" y="36"/>
                    </a:cubicBezTo>
                    <a:lnTo>
                      <a:pt x="12" y="12"/>
                    </a:lnTo>
                    <a:close/>
                    <a:moveTo>
                      <a:pt x="12" y="42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12" y="66"/>
                      <a:pt x="12" y="66"/>
                      <a:pt x="12" y="66"/>
                    </a:cubicBezTo>
                    <a:lnTo>
                      <a:pt x="12" y="42"/>
                    </a:lnTo>
                    <a:close/>
                    <a:moveTo>
                      <a:pt x="12" y="72"/>
                    </a:move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12" y="96"/>
                      <a:pt x="12" y="96"/>
                      <a:pt x="12" y="96"/>
                    </a:cubicBez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45A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2531593" y="2908961"/>
              <a:ext cx="1662762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2915" y="1562310"/>
            <a:ext cx="745081" cy="564041"/>
            <a:chOff x="6274451" y="3104083"/>
            <a:chExt cx="745081" cy="564041"/>
          </a:xfrm>
          <a:solidFill>
            <a:schemeClr val="bg1"/>
          </a:solidFill>
        </p:grpSpPr>
        <p:sp>
          <p:nvSpPr>
            <p:cNvPr id="29" name="Freeform 512"/>
            <p:cNvSpPr>
              <a:spLocks/>
            </p:cNvSpPr>
            <p:nvPr/>
          </p:nvSpPr>
          <p:spPr bwMode="auto">
            <a:xfrm>
              <a:off x="6569454" y="3119230"/>
              <a:ext cx="450078" cy="22360"/>
            </a:xfrm>
            <a:custGeom>
              <a:avLst/>
              <a:gdLst>
                <a:gd name="T0" fmla="*/ 257 w 264"/>
                <a:gd name="T1" fmla="*/ 0 h 13"/>
                <a:gd name="T2" fmla="*/ 6 w 264"/>
                <a:gd name="T3" fmla="*/ 0 h 13"/>
                <a:gd name="T4" fmla="*/ 2 w 264"/>
                <a:gd name="T5" fmla="*/ 2 h 13"/>
                <a:gd name="T6" fmla="*/ 0 w 264"/>
                <a:gd name="T7" fmla="*/ 7 h 13"/>
                <a:gd name="T8" fmla="*/ 6 w 264"/>
                <a:gd name="T9" fmla="*/ 13 h 13"/>
                <a:gd name="T10" fmla="*/ 257 w 264"/>
                <a:gd name="T11" fmla="*/ 13 h 13"/>
                <a:gd name="T12" fmla="*/ 264 w 264"/>
                <a:gd name="T13" fmla="*/ 7 h 13"/>
                <a:gd name="T14" fmla="*/ 257 w 26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13">
                  <a:moveTo>
                    <a:pt x="25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61" y="13"/>
                    <a:pt x="264" y="10"/>
                    <a:pt x="264" y="7"/>
                  </a:cubicBezTo>
                  <a:cubicBezTo>
                    <a:pt x="264" y="3"/>
                    <a:pt x="261" y="0"/>
                    <a:pt x="257" y="0"/>
                  </a:cubicBezTo>
                  <a:close/>
                </a:path>
              </a:pathLst>
            </a:custGeom>
            <a:grpFill/>
            <a:ln w="9525">
              <a:solidFill>
                <a:srgbClr val="45A45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513"/>
            <p:cNvSpPr>
              <a:spLocks noChangeArrowheads="1"/>
            </p:cNvSpPr>
            <p:nvPr/>
          </p:nvSpPr>
          <p:spPr bwMode="auto">
            <a:xfrm>
              <a:off x="6869507" y="3293058"/>
              <a:ext cx="28851" cy="122617"/>
            </a:xfrm>
            <a:prstGeom prst="rect">
              <a:avLst/>
            </a:prstGeom>
            <a:grpFill/>
            <a:ln w="9525">
              <a:solidFill>
                <a:srgbClr val="45A457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514"/>
            <p:cNvSpPr>
              <a:spLocks noChangeArrowheads="1"/>
            </p:cNvSpPr>
            <p:nvPr/>
          </p:nvSpPr>
          <p:spPr bwMode="auto">
            <a:xfrm>
              <a:off x="6821902" y="3325516"/>
              <a:ext cx="30294" cy="86554"/>
            </a:xfrm>
            <a:prstGeom prst="rect">
              <a:avLst/>
            </a:prstGeom>
            <a:grpFill/>
            <a:ln w="9525">
              <a:solidFill>
                <a:srgbClr val="45A457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515"/>
            <p:cNvSpPr>
              <a:spLocks noChangeArrowheads="1"/>
            </p:cNvSpPr>
            <p:nvPr/>
          </p:nvSpPr>
          <p:spPr bwMode="auto">
            <a:xfrm>
              <a:off x="6772134" y="3280796"/>
              <a:ext cx="28851" cy="131273"/>
            </a:xfrm>
            <a:prstGeom prst="rect">
              <a:avLst/>
            </a:prstGeom>
            <a:grpFill/>
            <a:ln w="9525">
              <a:solidFill>
                <a:srgbClr val="45A457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16"/>
            <p:cNvSpPr>
              <a:spLocks/>
            </p:cNvSpPr>
            <p:nvPr/>
          </p:nvSpPr>
          <p:spPr bwMode="auto">
            <a:xfrm>
              <a:off x="6750496" y="3521704"/>
              <a:ext cx="86554" cy="146420"/>
            </a:xfrm>
            <a:custGeom>
              <a:avLst/>
              <a:gdLst>
                <a:gd name="T0" fmla="*/ 43 w 51"/>
                <a:gd name="T1" fmla="*/ 71 h 86"/>
                <a:gd name="T2" fmla="*/ 36 w 51"/>
                <a:gd name="T3" fmla="*/ 71 h 86"/>
                <a:gd name="T4" fmla="*/ 36 w 51"/>
                <a:gd name="T5" fmla="*/ 0 h 86"/>
                <a:gd name="T6" fmla="*/ 19 w 51"/>
                <a:gd name="T7" fmla="*/ 0 h 86"/>
                <a:gd name="T8" fmla="*/ 19 w 51"/>
                <a:gd name="T9" fmla="*/ 71 h 86"/>
                <a:gd name="T10" fmla="*/ 7 w 51"/>
                <a:gd name="T11" fmla="*/ 71 h 86"/>
                <a:gd name="T12" fmla="*/ 2 w 51"/>
                <a:gd name="T13" fmla="*/ 73 h 86"/>
                <a:gd name="T14" fmla="*/ 0 w 51"/>
                <a:gd name="T15" fmla="*/ 79 h 86"/>
                <a:gd name="T16" fmla="*/ 7 w 51"/>
                <a:gd name="T17" fmla="*/ 86 h 86"/>
                <a:gd name="T18" fmla="*/ 43 w 51"/>
                <a:gd name="T19" fmla="*/ 86 h 86"/>
                <a:gd name="T20" fmla="*/ 51 w 51"/>
                <a:gd name="T21" fmla="*/ 79 h 86"/>
                <a:gd name="T22" fmla="*/ 43 w 51"/>
                <a:gd name="T23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6">
                  <a:moveTo>
                    <a:pt x="43" y="71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5" y="71"/>
                    <a:pt x="3" y="72"/>
                    <a:pt x="2" y="73"/>
                  </a:cubicBezTo>
                  <a:cubicBezTo>
                    <a:pt x="0" y="75"/>
                    <a:pt x="0" y="77"/>
                    <a:pt x="0" y="79"/>
                  </a:cubicBezTo>
                  <a:cubicBezTo>
                    <a:pt x="0" y="83"/>
                    <a:pt x="3" y="86"/>
                    <a:pt x="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7" y="86"/>
                    <a:pt x="51" y="83"/>
                    <a:pt x="51" y="79"/>
                  </a:cubicBezTo>
                  <a:cubicBezTo>
                    <a:pt x="51" y="75"/>
                    <a:pt x="47" y="71"/>
                    <a:pt x="43" y="71"/>
                  </a:cubicBezTo>
                  <a:close/>
                </a:path>
              </a:pathLst>
            </a:custGeom>
            <a:grpFill/>
            <a:ln w="9525">
              <a:solidFill>
                <a:srgbClr val="45A45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517"/>
            <p:cNvSpPr>
              <a:spLocks noChangeArrowheads="1"/>
            </p:cNvSpPr>
            <p:nvPr/>
          </p:nvSpPr>
          <p:spPr bwMode="auto">
            <a:xfrm>
              <a:off x="6720923" y="3325516"/>
              <a:ext cx="29573" cy="86554"/>
            </a:xfrm>
            <a:prstGeom prst="rect">
              <a:avLst/>
            </a:prstGeom>
            <a:grpFill/>
            <a:ln w="9525">
              <a:solidFill>
                <a:srgbClr val="45A457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518"/>
            <p:cNvSpPr>
              <a:spLocks noChangeArrowheads="1"/>
            </p:cNvSpPr>
            <p:nvPr/>
          </p:nvSpPr>
          <p:spPr bwMode="auto">
            <a:xfrm>
              <a:off x="6668270" y="3357974"/>
              <a:ext cx="28851" cy="54096"/>
            </a:xfrm>
            <a:prstGeom prst="rect">
              <a:avLst/>
            </a:prstGeom>
            <a:grpFill/>
            <a:ln w="9525">
              <a:solidFill>
                <a:srgbClr val="45A457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19"/>
            <p:cNvSpPr>
              <a:spLocks noEditPoints="1"/>
            </p:cNvSpPr>
            <p:nvPr/>
          </p:nvSpPr>
          <p:spPr bwMode="auto">
            <a:xfrm>
              <a:off x="6601912" y="3161786"/>
              <a:ext cx="383721" cy="346214"/>
            </a:xfrm>
            <a:custGeom>
              <a:avLst/>
              <a:gdLst>
                <a:gd name="T0" fmla="*/ 0 w 532"/>
                <a:gd name="T1" fmla="*/ 480 h 480"/>
                <a:gd name="T2" fmla="*/ 532 w 532"/>
                <a:gd name="T3" fmla="*/ 480 h 480"/>
                <a:gd name="T4" fmla="*/ 532 w 532"/>
                <a:gd name="T5" fmla="*/ 0 h 480"/>
                <a:gd name="T6" fmla="*/ 0 w 532"/>
                <a:gd name="T7" fmla="*/ 0 h 480"/>
                <a:gd name="T8" fmla="*/ 0 w 532"/>
                <a:gd name="T9" fmla="*/ 480 h 480"/>
                <a:gd name="T10" fmla="*/ 28 w 532"/>
                <a:gd name="T11" fmla="*/ 28 h 480"/>
                <a:gd name="T12" fmla="*/ 506 w 532"/>
                <a:gd name="T13" fmla="*/ 28 h 480"/>
                <a:gd name="T14" fmla="*/ 506 w 532"/>
                <a:gd name="T15" fmla="*/ 442 h 480"/>
                <a:gd name="T16" fmla="*/ 28 w 532"/>
                <a:gd name="T17" fmla="*/ 442 h 480"/>
                <a:gd name="T18" fmla="*/ 28 w 532"/>
                <a:gd name="T19" fmla="*/ 2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2" h="480">
                  <a:moveTo>
                    <a:pt x="0" y="480"/>
                  </a:moveTo>
                  <a:lnTo>
                    <a:pt x="532" y="480"/>
                  </a:lnTo>
                  <a:lnTo>
                    <a:pt x="532" y="0"/>
                  </a:lnTo>
                  <a:lnTo>
                    <a:pt x="0" y="0"/>
                  </a:lnTo>
                  <a:lnTo>
                    <a:pt x="0" y="480"/>
                  </a:lnTo>
                  <a:close/>
                  <a:moveTo>
                    <a:pt x="28" y="28"/>
                  </a:moveTo>
                  <a:lnTo>
                    <a:pt x="506" y="28"/>
                  </a:lnTo>
                  <a:lnTo>
                    <a:pt x="506" y="442"/>
                  </a:lnTo>
                  <a:lnTo>
                    <a:pt x="28" y="442"/>
                  </a:lnTo>
                  <a:lnTo>
                    <a:pt x="28" y="28"/>
                  </a:lnTo>
                  <a:close/>
                </a:path>
              </a:pathLst>
            </a:custGeom>
            <a:grpFill/>
            <a:ln w="9525">
              <a:solidFill>
                <a:srgbClr val="45A45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20"/>
            <p:cNvSpPr>
              <a:spLocks/>
            </p:cNvSpPr>
            <p:nvPr/>
          </p:nvSpPr>
          <p:spPr bwMode="auto">
            <a:xfrm>
              <a:off x="6274451" y="3299550"/>
              <a:ext cx="313757" cy="281299"/>
            </a:xfrm>
            <a:custGeom>
              <a:avLst/>
              <a:gdLst>
                <a:gd name="T0" fmla="*/ 161 w 184"/>
                <a:gd name="T1" fmla="*/ 20 h 165"/>
                <a:gd name="T2" fmla="*/ 119 w 184"/>
                <a:gd name="T3" fmla="*/ 0 h 165"/>
                <a:gd name="T4" fmla="*/ 92 w 184"/>
                <a:gd name="T5" fmla="*/ 11 h 165"/>
                <a:gd name="T6" fmla="*/ 114 w 184"/>
                <a:gd name="T7" fmla="*/ 90 h 165"/>
                <a:gd name="T8" fmla="*/ 92 w 184"/>
                <a:gd name="T9" fmla="*/ 122 h 165"/>
                <a:gd name="T10" fmla="*/ 70 w 184"/>
                <a:gd name="T11" fmla="*/ 90 h 165"/>
                <a:gd name="T12" fmla="*/ 92 w 184"/>
                <a:gd name="T13" fmla="*/ 11 h 165"/>
                <a:gd name="T14" fmla="*/ 65 w 184"/>
                <a:gd name="T15" fmla="*/ 0 h 165"/>
                <a:gd name="T16" fmla="*/ 0 w 184"/>
                <a:gd name="T17" fmla="*/ 65 h 165"/>
                <a:gd name="T18" fmla="*/ 0 w 184"/>
                <a:gd name="T19" fmla="*/ 135 h 165"/>
                <a:gd name="T20" fmla="*/ 84 w 184"/>
                <a:gd name="T21" fmla="*/ 165 h 165"/>
                <a:gd name="T22" fmla="*/ 100 w 184"/>
                <a:gd name="T23" fmla="*/ 165 h 165"/>
                <a:gd name="T24" fmla="*/ 184 w 184"/>
                <a:gd name="T25" fmla="*/ 135 h 165"/>
                <a:gd name="T26" fmla="*/ 184 w 184"/>
                <a:gd name="T27" fmla="*/ 65 h 165"/>
                <a:gd name="T28" fmla="*/ 161 w 184"/>
                <a:gd name="T2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65">
                  <a:moveTo>
                    <a:pt x="161" y="20"/>
                  </a:moveTo>
                  <a:cubicBezTo>
                    <a:pt x="148" y="10"/>
                    <a:pt x="132" y="4"/>
                    <a:pt x="119" y="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0" y="7"/>
                    <a:pt x="0" y="24"/>
                    <a:pt x="0" y="65"/>
                  </a:cubicBezTo>
                  <a:cubicBezTo>
                    <a:pt x="0" y="124"/>
                    <a:pt x="0" y="135"/>
                    <a:pt x="0" y="135"/>
                  </a:cubicBezTo>
                  <a:cubicBezTo>
                    <a:pt x="0" y="135"/>
                    <a:pt x="3" y="165"/>
                    <a:pt x="84" y="165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182" y="165"/>
                    <a:pt x="184" y="135"/>
                    <a:pt x="184" y="135"/>
                  </a:cubicBezTo>
                  <a:cubicBezTo>
                    <a:pt x="184" y="135"/>
                    <a:pt x="184" y="124"/>
                    <a:pt x="184" y="65"/>
                  </a:cubicBezTo>
                  <a:cubicBezTo>
                    <a:pt x="184" y="44"/>
                    <a:pt x="174" y="30"/>
                    <a:pt x="161" y="20"/>
                  </a:cubicBezTo>
                  <a:close/>
                </a:path>
              </a:pathLst>
            </a:custGeom>
            <a:grpFill/>
            <a:ln w="9525">
              <a:solidFill>
                <a:srgbClr val="45A45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521"/>
            <p:cNvSpPr>
              <a:spLocks noChangeArrowheads="1"/>
            </p:cNvSpPr>
            <p:nvPr/>
          </p:nvSpPr>
          <p:spPr bwMode="auto">
            <a:xfrm>
              <a:off x="6353071" y="3104083"/>
              <a:ext cx="156518" cy="182484"/>
            </a:xfrm>
            <a:prstGeom prst="ellipse">
              <a:avLst/>
            </a:prstGeom>
            <a:grpFill/>
            <a:ln w="9525">
              <a:solidFill>
                <a:srgbClr val="45A45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下箭头 39"/>
          <p:cNvSpPr/>
          <p:nvPr/>
        </p:nvSpPr>
        <p:spPr>
          <a:xfrm>
            <a:off x="5008053" y="2310065"/>
            <a:ext cx="291396" cy="37264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751692" y="1604145"/>
            <a:ext cx="1545090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925014" y="2760985"/>
            <a:ext cx="587483" cy="576140"/>
            <a:chOff x="9404083" y="1238855"/>
            <a:chExt cx="801342" cy="665020"/>
          </a:xfrm>
        </p:grpSpPr>
        <p:sp>
          <p:nvSpPr>
            <p:cNvPr id="43" name="Freeform 583"/>
            <p:cNvSpPr>
              <a:spLocks/>
            </p:cNvSpPr>
            <p:nvPr/>
          </p:nvSpPr>
          <p:spPr bwMode="auto">
            <a:xfrm>
              <a:off x="9404083" y="1238855"/>
              <a:ext cx="801342" cy="308708"/>
            </a:xfrm>
            <a:custGeom>
              <a:avLst/>
              <a:gdLst>
                <a:gd name="T0" fmla="*/ 924 w 1111"/>
                <a:gd name="T1" fmla="*/ 0 h 428"/>
                <a:gd name="T2" fmla="*/ 958 w 1111"/>
                <a:gd name="T3" fmla="*/ 55 h 428"/>
                <a:gd name="T4" fmla="*/ 542 w 1111"/>
                <a:gd name="T5" fmla="*/ 281 h 428"/>
                <a:gd name="T6" fmla="*/ 0 w 1111"/>
                <a:gd name="T7" fmla="*/ 355 h 428"/>
                <a:gd name="T8" fmla="*/ 3 w 1111"/>
                <a:gd name="T9" fmla="*/ 428 h 428"/>
                <a:gd name="T10" fmla="*/ 570 w 1111"/>
                <a:gd name="T11" fmla="*/ 355 h 428"/>
                <a:gd name="T12" fmla="*/ 986 w 1111"/>
                <a:gd name="T13" fmla="*/ 121 h 428"/>
                <a:gd name="T14" fmla="*/ 1021 w 1111"/>
                <a:gd name="T15" fmla="*/ 184 h 428"/>
                <a:gd name="T16" fmla="*/ 1111 w 1111"/>
                <a:gd name="T17" fmla="*/ 0 h 428"/>
                <a:gd name="T18" fmla="*/ 924 w 1111"/>
                <a:gd name="T1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1" h="428">
                  <a:moveTo>
                    <a:pt x="924" y="0"/>
                  </a:moveTo>
                  <a:lnTo>
                    <a:pt x="958" y="55"/>
                  </a:lnTo>
                  <a:lnTo>
                    <a:pt x="542" y="281"/>
                  </a:lnTo>
                  <a:lnTo>
                    <a:pt x="0" y="355"/>
                  </a:lnTo>
                  <a:lnTo>
                    <a:pt x="3" y="428"/>
                  </a:lnTo>
                  <a:lnTo>
                    <a:pt x="570" y="355"/>
                  </a:lnTo>
                  <a:lnTo>
                    <a:pt x="986" y="121"/>
                  </a:lnTo>
                  <a:lnTo>
                    <a:pt x="1021" y="184"/>
                  </a:lnTo>
                  <a:lnTo>
                    <a:pt x="1111" y="0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45A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84"/>
            <p:cNvSpPr>
              <a:spLocks/>
            </p:cNvSpPr>
            <p:nvPr/>
          </p:nvSpPr>
          <p:spPr bwMode="auto">
            <a:xfrm>
              <a:off x="9915470" y="1392487"/>
              <a:ext cx="208450" cy="511387"/>
            </a:xfrm>
            <a:custGeom>
              <a:avLst/>
              <a:gdLst>
                <a:gd name="T0" fmla="*/ 0 w 289"/>
                <a:gd name="T1" fmla="*/ 709 h 709"/>
                <a:gd name="T2" fmla="*/ 289 w 289"/>
                <a:gd name="T3" fmla="*/ 709 h 709"/>
                <a:gd name="T4" fmla="*/ 289 w 289"/>
                <a:gd name="T5" fmla="*/ 0 h 709"/>
                <a:gd name="T6" fmla="*/ 0 w 289"/>
                <a:gd name="T7" fmla="*/ 161 h 709"/>
                <a:gd name="T8" fmla="*/ 0 w 289"/>
                <a:gd name="T9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709">
                  <a:moveTo>
                    <a:pt x="0" y="709"/>
                  </a:moveTo>
                  <a:lnTo>
                    <a:pt x="289" y="709"/>
                  </a:lnTo>
                  <a:lnTo>
                    <a:pt x="289" y="0"/>
                  </a:lnTo>
                  <a:lnTo>
                    <a:pt x="0" y="161"/>
                  </a:lnTo>
                  <a:lnTo>
                    <a:pt x="0" y="7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85"/>
            <p:cNvSpPr>
              <a:spLocks/>
            </p:cNvSpPr>
            <p:nvPr/>
          </p:nvSpPr>
          <p:spPr bwMode="auto">
            <a:xfrm>
              <a:off x="9663743" y="1528809"/>
              <a:ext cx="180320" cy="375065"/>
            </a:xfrm>
            <a:custGeom>
              <a:avLst/>
              <a:gdLst>
                <a:gd name="T0" fmla="*/ 0 w 250"/>
                <a:gd name="T1" fmla="*/ 520 h 520"/>
                <a:gd name="T2" fmla="*/ 250 w 250"/>
                <a:gd name="T3" fmla="*/ 520 h 520"/>
                <a:gd name="T4" fmla="*/ 250 w 250"/>
                <a:gd name="T5" fmla="*/ 0 h 520"/>
                <a:gd name="T6" fmla="*/ 0 w 250"/>
                <a:gd name="T7" fmla="*/ 42 h 520"/>
                <a:gd name="T8" fmla="*/ 0 w 250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520">
                  <a:moveTo>
                    <a:pt x="0" y="520"/>
                  </a:moveTo>
                  <a:lnTo>
                    <a:pt x="250" y="520"/>
                  </a:lnTo>
                  <a:lnTo>
                    <a:pt x="250" y="0"/>
                  </a:lnTo>
                  <a:lnTo>
                    <a:pt x="0" y="42"/>
                  </a:lnTo>
                  <a:lnTo>
                    <a:pt x="0" y="5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86"/>
            <p:cNvSpPr>
              <a:spLocks/>
            </p:cNvSpPr>
            <p:nvPr/>
          </p:nvSpPr>
          <p:spPr bwMode="auto">
            <a:xfrm>
              <a:off x="9404083" y="1569922"/>
              <a:ext cx="189697" cy="333953"/>
            </a:xfrm>
            <a:custGeom>
              <a:avLst/>
              <a:gdLst>
                <a:gd name="T0" fmla="*/ 0 w 263"/>
                <a:gd name="T1" fmla="*/ 463 h 463"/>
                <a:gd name="T2" fmla="*/ 263 w 263"/>
                <a:gd name="T3" fmla="*/ 463 h 463"/>
                <a:gd name="T4" fmla="*/ 263 w 263"/>
                <a:gd name="T5" fmla="*/ 0 h 463"/>
                <a:gd name="T6" fmla="*/ 0 w 263"/>
                <a:gd name="T7" fmla="*/ 30 h 463"/>
                <a:gd name="T8" fmla="*/ 0 w 263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463">
                  <a:moveTo>
                    <a:pt x="0" y="463"/>
                  </a:moveTo>
                  <a:lnTo>
                    <a:pt x="263" y="463"/>
                  </a:lnTo>
                  <a:lnTo>
                    <a:pt x="263" y="0"/>
                  </a:lnTo>
                  <a:lnTo>
                    <a:pt x="0" y="30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4363418" y="3450703"/>
            <a:ext cx="1771083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选定图表类型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65537" y="2680719"/>
            <a:ext cx="1110844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主题配置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765537" y="3444166"/>
            <a:ext cx="1110844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263997" y="2682711"/>
            <a:ext cx="1953928" cy="1311775"/>
          </a:xfrm>
          <a:prstGeom prst="roundRect">
            <a:avLst/>
          </a:prstGeom>
          <a:noFill/>
          <a:ln>
            <a:solidFill>
              <a:srgbClr val="45A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肘形连接符 51"/>
          <p:cNvCxnSpPr>
            <a:stCxn id="50" idx="3"/>
            <a:endCxn id="48" idx="1"/>
          </p:cNvCxnSpPr>
          <p:nvPr/>
        </p:nvCxnSpPr>
        <p:spPr>
          <a:xfrm flipV="1">
            <a:off x="6217925" y="2881233"/>
            <a:ext cx="547612" cy="457366"/>
          </a:xfrm>
          <a:prstGeom prst="bentConnector3">
            <a:avLst/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50" idx="3"/>
            <a:endCxn id="49" idx="1"/>
          </p:cNvCxnSpPr>
          <p:nvPr/>
        </p:nvCxnSpPr>
        <p:spPr>
          <a:xfrm>
            <a:off x="6217925" y="3338599"/>
            <a:ext cx="547612" cy="306081"/>
          </a:xfrm>
          <a:prstGeom prst="bentConnector3">
            <a:avLst/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497495" y="2310065"/>
            <a:ext cx="2796151" cy="1541665"/>
          </a:xfrm>
          <a:prstGeom prst="roundRect">
            <a:avLst/>
          </a:prstGeom>
          <a:noFill/>
          <a:ln>
            <a:solidFill>
              <a:srgbClr val="45A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0864071" y="5165694"/>
            <a:ext cx="710460" cy="595055"/>
            <a:chOff x="4326441" y="3280520"/>
            <a:chExt cx="710460" cy="595055"/>
          </a:xfrm>
        </p:grpSpPr>
        <p:sp>
          <p:nvSpPr>
            <p:cNvPr id="60" name="Freeform 227"/>
            <p:cNvSpPr>
              <a:spLocks noEditPoints="1"/>
            </p:cNvSpPr>
            <p:nvPr/>
          </p:nvSpPr>
          <p:spPr bwMode="auto">
            <a:xfrm>
              <a:off x="4326441" y="3280520"/>
              <a:ext cx="710460" cy="530141"/>
            </a:xfrm>
            <a:custGeom>
              <a:avLst/>
              <a:gdLst>
                <a:gd name="T0" fmla="*/ 384 w 417"/>
                <a:gd name="T1" fmla="*/ 0 h 311"/>
                <a:gd name="T2" fmla="*/ 32 w 417"/>
                <a:gd name="T3" fmla="*/ 0 h 311"/>
                <a:gd name="T4" fmla="*/ 0 w 417"/>
                <a:gd name="T5" fmla="*/ 33 h 311"/>
                <a:gd name="T6" fmla="*/ 0 w 417"/>
                <a:gd name="T7" fmla="*/ 278 h 311"/>
                <a:gd name="T8" fmla="*/ 32 w 417"/>
                <a:gd name="T9" fmla="*/ 311 h 311"/>
                <a:gd name="T10" fmla="*/ 384 w 417"/>
                <a:gd name="T11" fmla="*/ 311 h 311"/>
                <a:gd name="T12" fmla="*/ 417 w 417"/>
                <a:gd name="T13" fmla="*/ 278 h 311"/>
                <a:gd name="T14" fmla="*/ 417 w 417"/>
                <a:gd name="T15" fmla="*/ 33 h 311"/>
                <a:gd name="T16" fmla="*/ 384 w 417"/>
                <a:gd name="T17" fmla="*/ 0 h 311"/>
                <a:gd name="T18" fmla="*/ 378 w 417"/>
                <a:gd name="T19" fmla="*/ 251 h 311"/>
                <a:gd name="T20" fmla="*/ 351 w 417"/>
                <a:gd name="T21" fmla="*/ 277 h 311"/>
                <a:gd name="T22" fmla="*/ 62 w 417"/>
                <a:gd name="T23" fmla="*/ 277 h 311"/>
                <a:gd name="T24" fmla="*/ 35 w 417"/>
                <a:gd name="T25" fmla="*/ 251 h 311"/>
                <a:gd name="T26" fmla="*/ 35 w 417"/>
                <a:gd name="T27" fmla="*/ 60 h 311"/>
                <a:gd name="T28" fmla="*/ 62 w 417"/>
                <a:gd name="T29" fmla="*/ 35 h 311"/>
                <a:gd name="T30" fmla="*/ 351 w 417"/>
                <a:gd name="T31" fmla="*/ 35 h 311"/>
                <a:gd name="T32" fmla="*/ 378 w 417"/>
                <a:gd name="T33" fmla="*/ 60 h 311"/>
                <a:gd name="T34" fmla="*/ 378 w 417"/>
                <a:gd name="T35" fmla="*/ 25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7" h="311">
                  <a:moveTo>
                    <a:pt x="38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6"/>
                    <a:pt x="14" y="311"/>
                    <a:pt x="32" y="311"/>
                  </a:cubicBezTo>
                  <a:cubicBezTo>
                    <a:pt x="384" y="311"/>
                    <a:pt x="384" y="311"/>
                    <a:pt x="384" y="311"/>
                  </a:cubicBezTo>
                  <a:cubicBezTo>
                    <a:pt x="402" y="311"/>
                    <a:pt x="417" y="296"/>
                    <a:pt x="417" y="278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7" y="15"/>
                    <a:pt x="402" y="0"/>
                    <a:pt x="384" y="0"/>
                  </a:cubicBezTo>
                  <a:close/>
                  <a:moveTo>
                    <a:pt x="378" y="251"/>
                  </a:moveTo>
                  <a:cubicBezTo>
                    <a:pt x="378" y="265"/>
                    <a:pt x="366" y="277"/>
                    <a:pt x="351" y="277"/>
                  </a:cubicBezTo>
                  <a:cubicBezTo>
                    <a:pt x="62" y="277"/>
                    <a:pt x="62" y="277"/>
                    <a:pt x="62" y="277"/>
                  </a:cubicBezTo>
                  <a:cubicBezTo>
                    <a:pt x="47" y="277"/>
                    <a:pt x="35" y="265"/>
                    <a:pt x="35" y="25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46"/>
                    <a:pt x="47" y="35"/>
                    <a:pt x="62" y="35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66" y="35"/>
                    <a:pt x="378" y="46"/>
                    <a:pt x="378" y="60"/>
                  </a:cubicBezTo>
                  <a:lnTo>
                    <a:pt x="378" y="251"/>
                  </a:lnTo>
                  <a:close/>
                </a:path>
              </a:pathLst>
            </a:custGeom>
            <a:solidFill>
              <a:srgbClr val="45A457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8"/>
            <p:cNvSpPr>
              <a:spLocks/>
            </p:cNvSpPr>
            <p:nvPr/>
          </p:nvSpPr>
          <p:spPr bwMode="auto">
            <a:xfrm>
              <a:off x="4456271" y="3445692"/>
              <a:ext cx="468111" cy="168779"/>
            </a:xfrm>
            <a:custGeom>
              <a:avLst/>
              <a:gdLst>
                <a:gd name="T0" fmla="*/ 231 w 649"/>
                <a:gd name="T1" fmla="*/ 83 h 234"/>
                <a:gd name="T2" fmla="*/ 0 w 649"/>
                <a:gd name="T3" fmla="*/ 234 h 234"/>
                <a:gd name="T4" fmla="*/ 92 w 649"/>
                <a:gd name="T5" fmla="*/ 234 h 234"/>
                <a:gd name="T6" fmla="*/ 231 w 649"/>
                <a:gd name="T7" fmla="*/ 142 h 234"/>
                <a:gd name="T8" fmla="*/ 361 w 649"/>
                <a:gd name="T9" fmla="*/ 220 h 234"/>
                <a:gd name="T10" fmla="*/ 649 w 649"/>
                <a:gd name="T11" fmla="*/ 57 h 234"/>
                <a:gd name="T12" fmla="*/ 649 w 649"/>
                <a:gd name="T13" fmla="*/ 0 h 234"/>
                <a:gd name="T14" fmla="*/ 361 w 649"/>
                <a:gd name="T15" fmla="*/ 159 h 234"/>
                <a:gd name="T16" fmla="*/ 231 w 649"/>
                <a:gd name="T17" fmla="*/ 8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9" h="234">
                  <a:moveTo>
                    <a:pt x="231" y="83"/>
                  </a:moveTo>
                  <a:lnTo>
                    <a:pt x="0" y="234"/>
                  </a:lnTo>
                  <a:lnTo>
                    <a:pt x="92" y="234"/>
                  </a:lnTo>
                  <a:lnTo>
                    <a:pt x="231" y="142"/>
                  </a:lnTo>
                  <a:lnTo>
                    <a:pt x="361" y="220"/>
                  </a:lnTo>
                  <a:lnTo>
                    <a:pt x="649" y="57"/>
                  </a:lnTo>
                  <a:lnTo>
                    <a:pt x="649" y="0"/>
                  </a:lnTo>
                  <a:lnTo>
                    <a:pt x="361" y="159"/>
                  </a:lnTo>
                  <a:lnTo>
                    <a:pt x="231" y="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9"/>
            <p:cNvSpPr>
              <a:spLocks/>
            </p:cNvSpPr>
            <p:nvPr/>
          </p:nvSpPr>
          <p:spPr bwMode="auto">
            <a:xfrm>
              <a:off x="4508925" y="3829413"/>
              <a:ext cx="332510" cy="46162"/>
            </a:xfrm>
            <a:custGeom>
              <a:avLst/>
              <a:gdLst>
                <a:gd name="T0" fmla="*/ 181 w 195"/>
                <a:gd name="T1" fmla="*/ 0 h 27"/>
                <a:gd name="T2" fmla="*/ 14 w 195"/>
                <a:gd name="T3" fmla="*/ 0 h 27"/>
                <a:gd name="T4" fmla="*/ 4 w 195"/>
                <a:gd name="T5" fmla="*/ 4 h 27"/>
                <a:gd name="T6" fmla="*/ 0 w 195"/>
                <a:gd name="T7" fmla="*/ 14 h 27"/>
                <a:gd name="T8" fmla="*/ 14 w 195"/>
                <a:gd name="T9" fmla="*/ 27 h 27"/>
                <a:gd name="T10" fmla="*/ 181 w 195"/>
                <a:gd name="T11" fmla="*/ 27 h 27"/>
                <a:gd name="T12" fmla="*/ 195 w 195"/>
                <a:gd name="T13" fmla="*/ 14 h 27"/>
                <a:gd name="T14" fmla="*/ 181 w 195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7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6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9" y="27"/>
                    <a:pt x="195" y="21"/>
                    <a:pt x="195" y="14"/>
                  </a:cubicBezTo>
                  <a:cubicBezTo>
                    <a:pt x="195" y="6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45A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圆角矩形 64"/>
          <p:cNvSpPr/>
          <p:nvPr/>
        </p:nvSpPr>
        <p:spPr>
          <a:xfrm>
            <a:off x="2572873" y="5034015"/>
            <a:ext cx="1517869" cy="875897"/>
          </a:xfrm>
          <a:prstGeom prst="roundRect">
            <a:avLst/>
          </a:prstGeom>
          <a:noFill/>
          <a:ln>
            <a:solidFill>
              <a:srgbClr val="45A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肘形连接符 68"/>
          <p:cNvCxnSpPr>
            <a:stCxn id="58" idx="2"/>
            <a:endCxn id="65" idx="0"/>
          </p:cNvCxnSpPr>
          <p:nvPr/>
        </p:nvCxnSpPr>
        <p:spPr>
          <a:xfrm rot="16200000" flipH="1">
            <a:off x="2022547" y="3724753"/>
            <a:ext cx="1182285" cy="1436237"/>
          </a:xfrm>
          <a:prstGeom prst="bentConnector3">
            <a:avLst>
              <a:gd name="adj1" fmla="val 50000"/>
            </a:avLst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50" idx="2"/>
            <a:endCxn id="65" idx="0"/>
          </p:cNvCxnSpPr>
          <p:nvPr/>
        </p:nvCxnSpPr>
        <p:spPr>
          <a:xfrm rot="5400000">
            <a:off x="3766621" y="3559674"/>
            <a:ext cx="1039529" cy="1909153"/>
          </a:xfrm>
          <a:prstGeom prst="bentConnector3">
            <a:avLst>
              <a:gd name="adj1" fmla="val 44445"/>
            </a:avLst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327259" y="1443789"/>
            <a:ext cx="7719461" cy="4793382"/>
          </a:xfrm>
          <a:prstGeom prst="roundRect">
            <a:avLst/>
          </a:prstGeom>
          <a:noFill/>
          <a:ln w="28575">
            <a:solidFill>
              <a:srgbClr val="45A45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090742" y="5264339"/>
            <a:ext cx="1179856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生成图表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8929393" y="5034015"/>
            <a:ext cx="1052005" cy="875897"/>
          </a:xfrm>
          <a:prstGeom prst="roundRect">
            <a:avLst/>
          </a:prstGeom>
          <a:noFill/>
          <a:ln>
            <a:solidFill>
              <a:srgbClr val="45A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84" idx="3"/>
            <a:endCxn id="85" idx="1"/>
          </p:cNvCxnSpPr>
          <p:nvPr/>
        </p:nvCxnSpPr>
        <p:spPr>
          <a:xfrm>
            <a:off x="5270598" y="5464853"/>
            <a:ext cx="3658795" cy="7111"/>
          </a:xfrm>
          <a:prstGeom prst="straightConnector1">
            <a:avLst/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8156847" y="4442871"/>
            <a:ext cx="3903607" cy="401027"/>
          </a:xfrm>
          <a:prstGeom prst="rect">
            <a:avLst/>
          </a:prstGeom>
          <a:solidFill>
            <a:srgbClr val="45A4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，放入目标工程中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053661" y="5129257"/>
            <a:ext cx="587483" cy="576140"/>
            <a:chOff x="9404083" y="1238855"/>
            <a:chExt cx="801342" cy="665020"/>
          </a:xfrm>
        </p:grpSpPr>
        <p:sp>
          <p:nvSpPr>
            <p:cNvPr id="91" name="Freeform 583"/>
            <p:cNvSpPr>
              <a:spLocks/>
            </p:cNvSpPr>
            <p:nvPr/>
          </p:nvSpPr>
          <p:spPr bwMode="auto">
            <a:xfrm>
              <a:off x="9404083" y="1238855"/>
              <a:ext cx="801342" cy="232711"/>
            </a:xfrm>
            <a:custGeom>
              <a:avLst/>
              <a:gdLst>
                <a:gd name="T0" fmla="*/ 924 w 1111"/>
                <a:gd name="T1" fmla="*/ 0 h 428"/>
                <a:gd name="T2" fmla="*/ 958 w 1111"/>
                <a:gd name="T3" fmla="*/ 55 h 428"/>
                <a:gd name="T4" fmla="*/ 542 w 1111"/>
                <a:gd name="T5" fmla="*/ 281 h 428"/>
                <a:gd name="T6" fmla="*/ 0 w 1111"/>
                <a:gd name="T7" fmla="*/ 355 h 428"/>
                <a:gd name="T8" fmla="*/ 3 w 1111"/>
                <a:gd name="T9" fmla="*/ 428 h 428"/>
                <a:gd name="T10" fmla="*/ 570 w 1111"/>
                <a:gd name="T11" fmla="*/ 355 h 428"/>
                <a:gd name="T12" fmla="*/ 986 w 1111"/>
                <a:gd name="T13" fmla="*/ 121 h 428"/>
                <a:gd name="T14" fmla="*/ 1021 w 1111"/>
                <a:gd name="T15" fmla="*/ 184 h 428"/>
                <a:gd name="T16" fmla="*/ 1111 w 1111"/>
                <a:gd name="T17" fmla="*/ 0 h 428"/>
                <a:gd name="T18" fmla="*/ 924 w 1111"/>
                <a:gd name="T1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1" h="428">
                  <a:moveTo>
                    <a:pt x="924" y="0"/>
                  </a:moveTo>
                  <a:lnTo>
                    <a:pt x="958" y="55"/>
                  </a:lnTo>
                  <a:lnTo>
                    <a:pt x="542" y="281"/>
                  </a:lnTo>
                  <a:lnTo>
                    <a:pt x="0" y="355"/>
                  </a:lnTo>
                  <a:lnTo>
                    <a:pt x="3" y="428"/>
                  </a:lnTo>
                  <a:lnTo>
                    <a:pt x="570" y="355"/>
                  </a:lnTo>
                  <a:lnTo>
                    <a:pt x="986" y="121"/>
                  </a:lnTo>
                  <a:lnTo>
                    <a:pt x="1021" y="184"/>
                  </a:lnTo>
                  <a:lnTo>
                    <a:pt x="1111" y="0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45A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84"/>
            <p:cNvSpPr>
              <a:spLocks/>
            </p:cNvSpPr>
            <p:nvPr/>
          </p:nvSpPr>
          <p:spPr bwMode="auto">
            <a:xfrm>
              <a:off x="9915470" y="1392487"/>
              <a:ext cx="208450" cy="511387"/>
            </a:xfrm>
            <a:custGeom>
              <a:avLst/>
              <a:gdLst>
                <a:gd name="T0" fmla="*/ 0 w 289"/>
                <a:gd name="T1" fmla="*/ 709 h 709"/>
                <a:gd name="T2" fmla="*/ 289 w 289"/>
                <a:gd name="T3" fmla="*/ 709 h 709"/>
                <a:gd name="T4" fmla="*/ 289 w 289"/>
                <a:gd name="T5" fmla="*/ 0 h 709"/>
                <a:gd name="T6" fmla="*/ 0 w 289"/>
                <a:gd name="T7" fmla="*/ 161 h 709"/>
                <a:gd name="T8" fmla="*/ 0 w 289"/>
                <a:gd name="T9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709">
                  <a:moveTo>
                    <a:pt x="0" y="709"/>
                  </a:moveTo>
                  <a:lnTo>
                    <a:pt x="289" y="709"/>
                  </a:lnTo>
                  <a:lnTo>
                    <a:pt x="289" y="0"/>
                  </a:lnTo>
                  <a:lnTo>
                    <a:pt x="0" y="161"/>
                  </a:lnTo>
                  <a:lnTo>
                    <a:pt x="0" y="7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85"/>
            <p:cNvSpPr>
              <a:spLocks/>
            </p:cNvSpPr>
            <p:nvPr/>
          </p:nvSpPr>
          <p:spPr bwMode="auto">
            <a:xfrm>
              <a:off x="9663743" y="1528809"/>
              <a:ext cx="180320" cy="375066"/>
            </a:xfrm>
            <a:custGeom>
              <a:avLst/>
              <a:gdLst>
                <a:gd name="T0" fmla="*/ 0 w 250"/>
                <a:gd name="T1" fmla="*/ 520 h 520"/>
                <a:gd name="T2" fmla="*/ 250 w 250"/>
                <a:gd name="T3" fmla="*/ 520 h 520"/>
                <a:gd name="T4" fmla="*/ 250 w 250"/>
                <a:gd name="T5" fmla="*/ 0 h 520"/>
                <a:gd name="T6" fmla="*/ 0 w 250"/>
                <a:gd name="T7" fmla="*/ 42 h 520"/>
                <a:gd name="T8" fmla="*/ 0 w 250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520">
                  <a:moveTo>
                    <a:pt x="0" y="520"/>
                  </a:moveTo>
                  <a:lnTo>
                    <a:pt x="250" y="520"/>
                  </a:lnTo>
                  <a:lnTo>
                    <a:pt x="250" y="0"/>
                  </a:lnTo>
                  <a:lnTo>
                    <a:pt x="0" y="42"/>
                  </a:lnTo>
                  <a:lnTo>
                    <a:pt x="0" y="5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86"/>
            <p:cNvSpPr>
              <a:spLocks/>
            </p:cNvSpPr>
            <p:nvPr/>
          </p:nvSpPr>
          <p:spPr bwMode="auto">
            <a:xfrm>
              <a:off x="9404083" y="1569922"/>
              <a:ext cx="189697" cy="333953"/>
            </a:xfrm>
            <a:custGeom>
              <a:avLst/>
              <a:gdLst>
                <a:gd name="T0" fmla="*/ 0 w 263"/>
                <a:gd name="T1" fmla="*/ 463 h 463"/>
                <a:gd name="T2" fmla="*/ 263 w 263"/>
                <a:gd name="T3" fmla="*/ 463 h 463"/>
                <a:gd name="T4" fmla="*/ 263 w 263"/>
                <a:gd name="T5" fmla="*/ 0 h 463"/>
                <a:gd name="T6" fmla="*/ 0 w 263"/>
                <a:gd name="T7" fmla="*/ 30 h 463"/>
                <a:gd name="T8" fmla="*/ 0 w 263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463">
                  <a:moveTo>
                    <a:pt x="0" y="463"/>
                  </a:moveTo>
                  <a:lnTo>
                    <a:pt x="263" y="463"/>
                  </a:lnTo>
                  <a:lnTo>
                    <a:pt x="263" y="0"/>
                  </a:lnTo>
                  <a:lnTo>
                    <a:pt x="0" y="30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9" name="圆角矩形 98"/>
          <p:cNvSpPr/>
          <p:nvPr/>
        </p:nvSpPr>
        <p:spPr>
          <a:xfrm>
            <a:off x="10534411" y="5034015"/>
            <a:ext cx="1299626" cy="875897"/>
          </a:xfrm>
          <a:prstGeom prst="roundRect">
            <a:avLst/>
          </a:prstGeom>
          <a:noFill/>
          <a:ln>
            <a:solidFill>
              <a:srgbClr val="45A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箭头连接符 100"/>
          <p:cNvCxnSpPr>
            <a:stCxn id="85" idx="3"/>
            <a:endCxn id="99" idx="1"/>
          </p:cNvCxnSpPr>
          <p:nvPr/>
        </p:nvCxnSpPr>
        <p:spPr>
          <a:xfrm>
            <a:off x="9981398" y="5471964"/>
            <a:ext cx="553013" cy="0"/>
          </a:xfrm>
          <a:prstGeom prst="straightConnector1">
            <a:avLst/>
          </a:prstGeom>
          <a:ln w="38100">
            <a:solidFill>
              <a:srgbClr val="45A4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产品方案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924" y="798358"/>
            <a:ext cx="26949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和创新点：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0319" y="1493669"/>
            <a:ext cx="7065517" cy="1299666"/>
            <a:chOff x="478283" y="1671000"/>
            <a:chExt cx="7065517" cy="1299666"/>
          </a:xfrm>
        </p:grpSpPr>
        <p:sp>
          <p:nvSpPr>
            <p:cNvPr id="7" name="圆角矩形 6"/>
            <p:cNvSpPr/>
            <p:nvPr/>
          </p:nvSpPr>
          <p:spPr>
            <a:xfrm>
              <a:off x="1214876" y="1671000"/>
              <a:ext cx="6328924" cy="1299666"/>
            </a:xfrm>
            <a:prstGeom prst="roundRect">
              <a:avLst/>
            </a:prstGeom>
            <a:noFill/>
            <a:ln w="7620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14876" y="1924101"/>
              <a:ext cx="6328924" cy="767985"/>
            </a:xfrm>
            <a:prstGeom prst="rect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34"/>
            <p:cNvSpPr txBox="1"/>
            <p:nvPr/>
          </p:nvSpPr>
          <p:spPr>
            <a:xfrm flipH="1">
              <a:off x="924374" y="2058634"/>
              <a:ext cx="1191360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1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5" name="TextBox 35"/>
            <p:cNvSpPr txBox="1"/>
            <p:nvPr/>
          </p:nvSpPr>
          <p:spPr>
            <a:xfrm>
              <a:off x="2115734" y="1965786"/>
              <a:ext cx="4827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提供独立的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SDK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，整合图表样式和数据源配置，可将图表无缝集成到已有系统中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8283" y="2136284"/>
              <a:ext cx="248800" cy="236303"/>
            </a:xfrm>
            <a:prstGeom prst="chevron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42359" y="3029861"/>
            <a:ext cx="7013477" cy="1299666"/>
            <a:chOff x="530323" y="1671000"/>
            <a:chExt cx="7013477" cy="1299666"/>
          </a:xfrm>
        </p:grpSpPr>
        <p:sp>
          <p:nvSpPr>
            <p:cNvPr id="24" name="圆角矩形 23"/>
            <p:cNvSpPr/>
            <p:nvPr/>
          </p:nvSpPr>
          <p:spPr>
            <a:xfrm>
              <a:off x="1214876" y="1671000"/>
              <a:ext cx="6328924" cy="1299666"/>
            </a:xfrm>
            <a:prstGeom prst="roundRect">
              <a:avLst/>
            </a:prstGeom>
            <a:noFill/>
            <a:ln w="7620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14876" y="1924101"/>
              <a:ext cx="6328924" cy="767985"/>
            </a:xfrm>
            <a:prstGeom prst="rect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34"/>
            <p:cNvSpPr txBox="1"/>
            <p:nvPr/>
          </p:nvSpPr>
          <p:spPr>
            <a:xfrm flipH="1">
              <a:off x="924374" y="2058634"/>
              <a:ext cx="1191360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2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7" name="TextBox 35"/>
            <p:cNvSpPr txBox="1"/>
            <p:nvPr/>
          </p:nvSpPr>
          <p:spPr>
            <a:xfrm>
              <a:off x="2115734" y="1965786"/>
              <a:ext cx="49445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可高度定制化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自由添加主题、配色，定制图表交互方式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530323" y="2155577"/>
              <a:ext cx="248800" cy="236303"/>
            </a:xfrm>
            <a:prstGeom prst="chevron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60242" y="4562328"/>
            <a:ext cx="6995594" cy="1604556"/>
            <a:chOff x="548206" y="1671000"/>
            <a:chExt cx="6995594" cy="1604556"/>
          </a:xfrm>
        </p:grpSpPr>
        <p:sp>
          <p:nvSpPr>
            <p:cNvPr id="30" name="圆角矩形 29"/>
            <p:cNvSpPr/>
            <p:nvPr/>
          </p:nvSpPr>
          <p:spPr>
            <a:xfrm>
              <a:off x="1214876" y="1671000"/>
              <a:ext cx="6328924" cy="1604556"/>
            </a:xfrm>
            <a:prstGeom prst="roundRect">
              <a:avLst/>
            </a:prstGeom>
            <a:noFill/>
            <a:ln w="76200" cap="flat" cmpd="sng" algn="ctr">
              <a:solidFill>
                <a:srgbClr val="45A4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14876" y="1924101"/>
              <a:ext cx="6328924" cy="1150196"/>
            </a:xfrm>
            <a:prstGeom prst="rect">
              <a:avLst/>
            </a:prstGeom>
            <a:solidFill>
              <a:srgbClr val="45A45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4"/>
            <p:cNvSpPr txBox="1"/>
            <p:nvPr/>
          </p:nvSpPr>
          <p:spPr>
            <a:xfrm flipH="1">
              <a:off x="924374" y="2261700"/>
              <a:ext cx="1191360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3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33" name="TextBox 35"/>
            <p:cNvSpPr txBox="1"/>
            <p:nvPr/>
          </p:nvSpPr>
          <p:spPr>
            <a:xfrm>
              <a:off x="2124280" y="2058634"/>
              <a:ext cx="49445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数据源为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API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的方式对接，可以对接任何数据，不局限于存储的位置和方式；快速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定位接口变化，明确影响范围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548206" y="2140537"/>
              <a:ext cx="248800" cy="236303"/>
            </a:xfrm>
            <a:prstGeom prst="chevron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463816" y="1453058"/>
            <a:ext cx="3459597" cy="1407766"/>
          </a:xfrm>
          <a:prstGeom prst="roundRect">
            <a:avLst/>
          </a:prstGeom>
          <a:solidFill>
            <a:srgbClr val="45A4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的形式进行集成，样式修改较麻烦；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会有性能上的问题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63816" y="3154562"/>
            <a:ext cx="3459597" cy="1013401"/>
          </a:xfrm>
          <a:prstGeom prst="roundRect">
            <a:avLst/>
          </a:prstGeom>
          <a:solidFill>
            <a:srgbClr val="45A4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只支持主题定制，限定的配色和字体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3815" y="4686404"/>
            <a:ext cx="3459597" cy="1013401"/>
          </a:xfrm>
          <a:prstGeom prst="roundRect">
            <a:avLst/>
          </a:prstGeom>
          <a:solidFill>
            <a:srgbClr val="45A4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只支持特定的数据源（如：帆软只支持关系型的数据库）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6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产品价值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9196" y="1070984"/>
            <a:ext cx="4675306" cy="2376119"/>
            <a:chOff x="779196" y="1070984"/>
            <a:chExt cx="4675306" cy="2179913"/>
          </a:xfrm>
        </p:grpSpPr>
        <p:sp>
          <p:nvSpPr>
            <p:cNvPr id="25" name="矩形 24"/>
            <p:cNvSpPr/>
            <p:nvPr/>
          </p:nvSpPr>
          <p:spPr>
            <a:xfrm>
              <a:off x="779196" y="1070984"/>
              <a:ext cx="4675306" cy="198284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393700" sx="104000" sy="104000" algn="ctr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 flipH="1">
              <a:off x="831892" y="1276433"/>
              <a:ext cx="2624539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1</a:t>
              </a:r>
              <a:r>
                <a:rPr lang="zh-CN" altLang="en-US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、</a:t>
              </a:r>
              <a:r>
                <a:rPr lang="zh-CN" altLang="en-US" sz="2400" noProof="0" dirty="0" smtClean="0">
                  <a:solidFill>
                    <a:srgbClr val="45A457"/>
                  </a:solidFill>
                  <a:cs typeface="Times New Roman" pitchFamily="18" charset="0"/>
                </a:rPr>
                <a:t>节约开发时间</a:t>
              </a:r>
              <a:endParaRPr kumimoji="0" lang="zh-CN" altLang="en-US" sz="2400" b="1" i="0" u="none" strike="noStrike" kern="0" cap="none" spc="0" normalizeH="0" baseline="0" noProof="0" dirty="0">
                <a:solidFill>
                  <a:srgbClr val="45A457"/>
                </a:solidFill>
                <a:uLnTx/>
                <a:uFillTx/>
                <a:cs typeface="Times New Roman" pitchFamily="18" charset="0"/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831893" y="1641433"/>
              <a:ext cx="4271735" cy="160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从数据源头到指标展示，由过去的写代码、处理数据变为简单配置即可完成数据可视化；</a:t>
              </a:r>
              <a:endPara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779196" y="3423089"/>
            <a:ext cx="2559776" cy="9974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开发人员可以用，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产品人员也可以用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71984871991&amp;di=de2abda9d9ea18956b00841c402011fb&amp;imgtype=jpg&amp;src=http%3A%2F%2Fimg0.imgtn.bdimg.com%2Fit%2Fu%3D3176798570%2C2616097438%26fm%3D214%26gp%3D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8961" r="8014" b="6402"/>
          <a:stretch/>
        </p:blipFill>
        <p:spPr bwMode="auto">
          <a:xfrm>
            <a:off x="4736592" y="4106259"/>
            <a:ext cx="2482516" cy="18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71984969538&amp;di=c4daa4b2a848b45cb1d99068d73cb418&amp;imgtype=0&amp;src=http%3A%2F%2Fimg02.tooopen.com%2Fimages%2F20150423%2Ftooopen_sy_1198938287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9" t="13381" r="507"/>
          <a:stretch/>
        </p:blipFill>
        <p:spPr bwMode="auto">
          <a:xfrm>
            <a:off x="7363673" y="948570"/>
            <a:ext cx="2362618" cy="31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8098"/>
          <a:stretch/>
        </p:blipFill>
        <p:spPr>
          <a:xfrm>
            <a:off x="9846189" y="2413403"/>
            <a:ext cx="2150450" cy="1995824"/>
          </a:xfrm>
          <a:prstGeom prst="rect">
            <a:avLst/>
          </a:prstGeom>
        </p:spPr>
      </p:pic>
      <p:sp>
        <p:nvSpPr>
          <p:cNvPr id="40" name="燕尾形箭头 39"/>
          <p:cNvSpPr/>
          <p:nvPr/>
        </p:nvSpPr>
        <p:spPr>
          <a:xfrm>
            <a:off x="7363673" y="5276088"/>
            <a:ext cx="564175" cy="2926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燕尾形箭头 42"/>
          <p:cNvSpPr/>
          <p:nvPr/>
        </p:nvSpPr>
        <p:spPr>
          <a:xfrm rot="5400000">
            <a:off x="8262894" y="4230302"/>
            <a:ext cx="564175" cy="2926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箭头 43"/>
          <p:cNvSpPr/>
          <p:nvPr/>
        </p:nvSpPr>
        <p:spPr>
          <a:xfrm rot="8511884">
            <a:off x="9351030" y="4623210"/>
            <a:ext cx="564175" cy="2926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8262960" y="5101783"/>
            <a:ext cx="881039" cy="641218"/>
            <a:chOff x="5446588" y="3261766"/>
            <a:chExt cx="564040" cy="641218"/>
          </a:xfrm>
        </p:grpSpPr>
        <p:sp>
          <p:nvSpPr>
            <p:cNvPr id="46" name="Freeform 224"/>
            <p:cNvSpPr>
              <a:spLocks/>
            </p:cNvSpPr>
            <p:nvPr/>
          </p:nvSpPr>
          <p:spPr bwMode="auto">
            <a:xfrm>
              <a:off x="5673070" y="3261766"/>
              <a:ext cx="261103" cy="595056"/>
            </a:xfrm>
            <a:custGeom>
              <a:avLst/>
              <a:gdLst>
                <a:gd name="T0" fmla="*/ 76 w 362"/>
                <a:gd name="T1" fmla="*/ 825 h 825"/>
                <a:gd name="T2" fmla="*/ 362 w 362"/>
                <a:gd name="T3" fmla="*/ 825 h 825"/>
                <a:gd name="T4" fmla="*/ 362 w 362"/>
                <a:gd name="T5" fmla="*/ 0 h 825"/>
                <a:gd name="T6" fmla="*/ 0 w 362"/>
                <a:gd name="T7" fmla="*/ 0 h 825"/>
                <a:gd name="T8" fmla="*/ 0 w 362"/>
                <a:gd name="T9" fmla="*/ 352 h 825"/>
                <a:gd name="T10" fmla="*/ 76 w 362"/>
                <a:gd name="T11" fmla="*/ 352 h 825"/>
                <a:gd name="T12" fmla="*/ 76 w 362"/>
                <a:gd name="T13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825">
                  <a:moveTo>
                    <a:pt x="76" y="825"/>
                  </a:moveTo>
                  <a:lnTo>
                    <a:pt x="362" y="825"/>
                  </a:lnTo>
                  <a:lnTo>
                    <a:pt x="362" y="0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76" y="352"/>
                  </a:lnTo>
                  <a:lnTo>
                    <a:pt x="76" y="8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5"/>
            <p:cNvSpPr>
              <a:spLocks noEditPoints="1"/>
            </p:cNvSpPr>
            <p:nvPr/>
          </p:nvSpPr>
          <p:spPr bwMode="auto">
            <a:xfrm>
              <a:off x="5529535" y="3515657"/>
              <a:ext cx="143535" cy="341165"/>
            </a:xfrm>
            <a:custGeom>
              <a:avLst/>
              <a:gdLst>
                <a:gd name="T0" fmla="*/ 84 w 84"/>
                <a:gd name="T1" fmla="*/ 0 h 200"/>
                <a:gd name="T2" fmla="*/ 0 w 84"/>
                <a:gd name="T3" fmla="*/ 0 h 200"/>
                <a:gd name="T4" fmla="*/ 0 w 84"/>
                <a:gd name="T5" fmla="*/ 200 h 200"/>
                <a:gd name="T6" fmla="*/ 84 w 84"/>
                <a:gd name="T7" fmla="*/ 200 h 200"/>
                <a:gd name="T8" fmla="*/ 84 w 84"/>
                <a:gd name="T9" fmla="*/ 0 h 200"/>
                <a:gd name="T10" fmla="*/ 64 w 84"/>
                <a:gd name="T11" fmla="*/ 159 h 200"/>
                <a:gd name="T12" fmla="*/ 23 w 84"/>
                <a:gd name="T13" fmla="*/ 159 h 200"/>
                <a:gd name="T14" fmla="*/ 17 w 84"/>
                <a:gd name="T15" fmla="*/ 153 h 200"/>
                <a:gd name="T16" fmla="*/ 19 w 84"/>
                <a:gd name="T17" fmla="*/ 148 h 200"/>
                <a:gd name="T18" fmla="*/ 23 w 84"/>
                <a:gd name="T19" fmla="*/ 146 h 200"/>
                <a:gd name="T20" fmla="*/ 64 w 84"/>
                <a:gd name="T21" fmla="*/ 146 h 200"/>
                <a:gd name="T22" fmla="*/ 70 w 84"/>
                <a:gd name="T23" fmla="*/ 153 h 200"/>
                <a:gd name="T24" fmla="*/ 64 w 84"/>
                <a:gd name="T25" fmla="*/ 159 h 200"/>
                <a:gd name="T26" fmla="*/ 64 w 84"/>
                <a:gd name="T27" fmla="*/ 122 h 200"/>
                <a:gd name="T28" fmla="*/ 23 w 84"/>
                <a:gd name="T29" fmla="*/ 122 h 200"/>
                <a:gd name="T30" fmla="*/ 17 w 84"/>
                <a:gd name="T31" fmla="*/ 115 h 200"/>
                <a:gd name="T32" fmla="*/ 19 w 84"/>
                <a:gd name="T33" fmla="*/ 110 h 200"/>
                <a:gd name="T34" fmla="*/ 23 w 84"/>
                <a:gd name="T35" fmla="*/ 108 h 200"/>
                <a:gd name="T36" fmla="*/ 64 w 84"/>
                <a:gd name="T37" fmla="*/ 108 h 200"/>
                <a:gd name="T38" fmla="*/ 70 w 84"/>
                <a:gd name="T39" fmla="*/ 115 h 200"/>
                <a:gd name="T40" fmla="*/ 64 w 84"/>
                <a:gd name="T41" fmla="*/ 122 h 200"/>
                <a:gd name="T42" fmla="*/ 64 w 84"/>
                <a:gd name="T43" fmla="*/ 86 h 200"/>
                <a:gd name="T44" fmla="*/ 23 w 84"/>
                <a:gd name="T45" fmla="*/ 86 h 200"/>
                <a:gd name="T46" fmla="*/ 17 w 84"/>
                <a:gd name="T47" fmla="*/ 79 h 200"/>
                <a:gd name="T48" fmla="*/ 19 w 84"/>
                <a:gd name="T49" fmla="*/ 74 h 200"/>
                <a:gd name="T50" fmla="*/ 23 w 84"/>
                <a:gd name="T51" fmla="*/ 72 h 200"/>
                <a:gd name="T52" fmla="*/ 64 w 84"/>
                <a:gd name="T53" fmla="*/ 72 h 200"/>
                <a:gd name="T54" fmla="*/ 70 w 84"/>
                <a:gd name="T55" fmla="*/ 79 h 200"/>
                <a:gd name="T56" fmla="*/ 64 w 84"/>
                <a:gd name="T57" fmla="*/ 86 h 200"/>
                <a:gd name="T58" fmla="*/ 64 w 84"/>
                <a:gd name="T59" fmla="*/ 48 h 200"/>
                <a:gd name="T60" fmla="*/ 23 w 84"/>
                <a:gd name="T61" fmla="*/ 48 h 200"/>
                <a:gd name="T62" fmla="*/ 17 w 84"/>
                <a:gd name="T63" fmla="*/ 41 h 200"/>
                <a:gd name="T64" fmla="*/ 19 w 84"/>
                <a:gd name="T65" fmla="*/ 37 h 200"/>
                <a:gd name="T66" fmla="*/ 23 w 84"/>
                <a:gd name="T67" fmla="*/ 35 h 200"/>
                <a:gd name="T68" fmla="*/ 64 w 84"/>
                <a:gd name="T69" fmla="*/ 35 h 200"/>
                <a:gd name="T70" fmla="*/ 70 w 84"/>
                <a:gd name="T71" fmla="*/ 41 h 200"/>
                <a:gd name="T72" fmla="*/ 64 w 84"/>
                <a:gd name="T73" fmla="*/ 4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200">
                  <a:moveTo>
                    <a:pt x="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4" y="200"/>
                    <a:pt x="84" y="200"/>
                    <a:pt x="84" y="200"/>
                  </a:cubicBezTo>
                  <a:lnTo>
                    <a:pt x="84" y="0"/>
                  </a:lnTo>
                  <a:close/>
                  <a:moveTo>
                    <a:pt x="64" y="159"/>
                  </a:moveTo>
                  <a:cubicBezTo>
                    <a:pt x="23" y="159"/>
                    <a:pt x="23" y="159"/>
                    <a:pt x="23" y="159"/>
                  </a:cubicBezTo>
                  <a:cubicBezTo>
                    <a:pt x="20" y="159"/>
                    <a:pt x="17" y="156"/>
                    <a:pt x="17" y="153"/>
                  </a:cubicBezTo>
                  <a:cubicBezTo>
                    <a:pt x="17" y="151"/>
                    <a:pt x="17" y="149"/>
                    <a:pt x="19" y="148"/>
                  </a:cubicBezTo>
                  <a:cubicBezTo>
                    <a:pt x="20" y="147"/>
                    <a:pt x="21" y="146"/>
                    <a:pt x="23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7" y="146"/>
                    <a:pt x="70" y="149"/>
                    <a:pt x="70" y="153"/>
                  </a:cubicBezTo>
                  <a:cubicBezTo>
                    <a:pt x="70" y="156"/>
                    <a:pt x="67" y="159"/>
                    <a:pt x="64" y="159"/>
                  </a:cubicBezTo>
                  <a:close/>
                  <a:moveTo>
                    <a:pt x="64" y="122"/>
                  </a:moveTo>
                  <a:cubicBezTo>
                    <a:pt x="23" y="122"/>
                    <a:pt x="23" y="122"/>
                    <a:pt x="23" y="122"/>
                  </a:cubicBezTo>
                  <a:cubicBezTo>
                    <a:pt x="20" y="122"/>
                    <a:pt x="17" y="119"/>
                    <a:pt x="17" y="115"/>
                  </a:cubicBezTo>
                  <a:cubicBezTo>
                    <a:pt x="17" y="113"/>
                    <a:pt x="17" y="112"/>
                    <a:pt x="19" y="110"/>
                  </a:cubicBezTo>
                  <a:cubicBezTo>
                    <a:pt x="20" y="109"/>
                    <a:pt x="21" y="108"/>
                    <a:pt x="23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7" y="108"/>
                    <a:pt x="70" y="111"/>
                    <a:pt x="70" y="115"/>
                  </a:cubicBezTo>
                  <a:cubicBezTo>
                    <a:pt x="70" y="119"/>
                    <a:pt x="67" y="122"/>
                    <a:pt x="64" y="122"/>
                  </a:cubicBezTo>
                  <a:close/>
                  <a:moveTo>
                    <a:pt x="64" y="86"/>
                  </a:moveTo>
                  <a:cubicBezTo>
                    <a:pt x="23" y="86"/>
                    <a:pt x="23" y="86"/>
                    <a:pt x="23" y="86"/>
                  </a:cubicBezTo>
                  <a:cubicBezTo>
                    <a:pt x="20" y="86"/>
                    <a:pt x="17" y="83"/>
                    <a:pt x="17" y="79"/>
                  </a:cubicBezTo>
                  <a:cubicBezTo>
                    <a:pt x="17" y="77"/>
                    <a:pt x="17" y="76"/>
                    <a:pt x="19" y="74"/>
                  </a:cubicBezTo>
                  <a:cubicBezTo>
                    <a:pt x="20" y="73"/>
                    <a:pt x="21" y="72"/>
                    <a:pt x="23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7" y="72"/>
                    <a:pt x="70" y="75"/>
                    <a:pt x="70" y="79"/>
                  </a:cubicBezTo>
                  <a:cubicBezTo>
                    <a:pt x="70" y="83"/>
                    <a:pt x="67" y="86"/>
                    <a:pt x="64" y="86"/>
                  </a:cubicBezTo>
                  <a:close/>
                  <a:moveTo>
                    <a:pt x="64" y="48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0" y="48"/>
                    <a:pt x="17" y="45"/>
                    <a:pt x="17" y="41"/>
                  </a:cubicBezTo>
                  <a:cubicBezTo>
                    <a:pt x="17" y="39"/>
                    <a:pt x="17" y="38"/>
                    <a:pt x="19" y="37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7" y="35"/>
                    <a:pt x="70" y="38"/>
                    <a:pt x="70" y="41"/>
                  </a:cubicBezTo>
                  <a:cubicBezTo>
                    <a:pt x="70" y="45"/>
                    <a:pt x="67" y="48"/>
                    <a:pt x="64" y="48"/>
                  </a:cubicBezTo>
                  <a:close/>
                </a:path>
              </a:pathLst>
            </a:custGeom>
            <a:solidFill>
              <a:srgbClr val="45A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6"/>
            <p:cNvSpPr>
              <a:spLocks/>
            </p:cNvSpPr>
            <p:nvPr/>
          </p:nvSpPr>
          <p:spPr bwMode="auto">
            <a:xfrm>
              <a:off x="5446588" y="3856822"/>
              <a:ext cx="564040" cy="46162"/>
            </a:xfrm>
            <a:custGeom>
              <a:avLst/>
              <a:gdLst>
                <a:gd name="T0" fmla="*/ 318 w 331"/>
                <a:gd name="T1" fmla="*/ 0 h 27"/>
                <a:gd name="T2" fmla="*/ 286 w 331"/>
                <a:gd name="T3" fmla="*/ 0 h 27"/>
                <a:gd name="T4" fmla="*/ 286 w 331"/>
                <a:gd name="T5" fmla="*/ 14 h 27"/>
                <a:gd name="T6" fmla="*/ 133 w 331"/>
                <a:gd name="T7" fmla="*/ 14 h 27"/>
                <a:gd name="T8" fmla="*/ 133 w 331"/>
                <a:gd name="T9" fmla="*/ 14 h 27"/>
                <a:gd name="T10" fmla="*/ 49 w 331"/>
                <a:gd name="T11" fmla="*/ 14 h 27"/>
                <a:gd name="T12" fmla="*/ 49 w 331"/>
                <a:gd name="T13" fmla="*/ 0 h 27"/>
                <a:gd name="T14" fmla="*/ 14 w 331"/>
                <a:gd name="T15" fmla="*/ 0 h 27"/>
                <a:gd name="T16" fmla="*/ 4 w 331"/>
                <a:gd name="T17" fmla="*/ 4 h 27"/>
                <a:gd name="T18" fmla="*/ 0 w 331"/>
                <a:gd name="T19" fmla="*/ 14 h 27"/>
                <a:gd name="T20" fmla="*/ 14 w 331"/>
                <a:gd name="T21" fmla="*/ 27 h 27"/>
                <a:gd name="T22" fmla="*/ 318 w 331"/>
                <a:gd name="T23" fmla="*/ 27 h 27"/>
                <a:gd name="T24" fmla="*/ 331 w 331"/>
                <a:gd name="T25" fmla="*/ 14 h 27"/>
                <a:gd name="T26" fmla="*/ 318 w 331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27">
                  <a:moveTo>
                    <a:pt x="318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318" y="27"/>
                    <a:pt x="318" y="27"/>
                    <a:pt x="318" y="27"/>
                  </a:cubicBezTo>
                  <a:cubicBezTo>
                    <a:pt x="325" y="27"/>
                    <a:pt x="331" y="21"/>
                    <a:pt x="331" y="14"/>
                  </a:cubicBezTo>
                  <a:cubicBezTo>
                    <a:pt x="331" y="6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8101584" y="5870448"/>
            <a:ext cx="1298448" cy="3566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素材库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9924" y="1681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2BA6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产品价值</a:t>
            </a:r>
            <a:endParaRPr kumimoji="1" lang="zh-CN" altLang="en-US" sz="2000" b="1" dirty="0">
              <a:solidFill>
                <a:srgbClr val="2BA6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79195" y="1031359"/>
            <a:ext cx="3994823" cy="2339161"/>
            <a:chOff x="779195" y="1070982"/>
            <a:chExt cx="3994823" cy="2192486"/>
          </a:xfrm>
        </p:grpSpPr>
        <p:sp>
          <p:nvSpPr>
            <p:cNvPr id="30" name="矩形 29"/>
            <p:cNvSpPr/>
            <p:nvPr/>
          </p:nvSpPr>
          <p:spPr>
            <a:xfrm>
              <a:off x="779195" y="1070982"/>
              <a:ext cx="3994823" cy="21924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393700" sx="104000" sy="104000" algn="ctr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26"/>
            <p:cNvSpPr txBox="1"/>
            <p:nvPr/>
          </p:nvSpPr>
          <p:spPr>
            <a:xfrm flipH="1">
              <a:off x="831892" y="1276433"/>
              <a:ext cx="2624539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2</a:t>
              </a:r>
              <a:r>
                <a:rPr lang="zh-CN" altLang="en-US" sz="2400" noProof="0" dirty="0" smtClean="0">
                  <a:solidFill>
                    <a:srgbClr val="45A457"/>
                  </a:solidFill>
                  <a:latin typeface="微软雅黑" panose="020B0503020204020204" pitchFamily="34" charset="-122"/>
                  <a:cs typeface="Times New Roman" pitchFamily="18" charset="0"/>
                </a:rPr>
                <a:t>、</a:t>
              </a:r>
              <a:r>
                <a:rPr lang="zh-CN" altLang="en-US" sz="2400" noProof="0" dirty="0" smtClean="0">
                  <a:solidFill>
                    <a:srgbClr val="45A457"/>
                  </a:solidFill>
                  <a:cs typeface="Times New Roman" pitchFamily="18" charset="0"/>
                </a:rPr>
                <a:t>让系统更稳定</a:t>
              </a:r>
              <a:endParaRPr kumimoji="0" lang="zh-CN" altLang="en-US" sz="2400" b="1" i="0" u="none" strike="noStrike" kern="0" cap="none" spc="0" normalizeH="0" baseline="0" noProof="0" dirty="0">
                <a:solidFill>
                  <a:srgbClr val="45A457"/>
                </a:solidFill>
                <a:uLnTx/>
                <a:uFillTx/>
                <a:cs typeface="Times New Roman" pitchFamily="18" charset="0"/>
              </a:endParaRPr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831893" y="1773641"/>
              <a:ext cx="3569986" cy="8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①减少编码过程，降低</a:t>
              </a:r>
              <a:r>
                <a:rPr lang="en-US" altLang="zh-CN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bug</a:t>
              </a: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出现率；</a:t>
              </a:r>
              <a:endParaRPr lang="en-US" altLang="zh-CN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②快速应对接口变化</a:t>
              </a:r>
              <a:endPara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073873111"/>
              </p:ext>
            </p:extLst>
          </p:nvPr>
        </p:nvGraphicFramePr>
        <p:xfrm>
          <a:off x="5916168" y="2276857"/>
          <a:ext cx="5477256" cy="324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14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659</Words>
  <Application>Microsoft Office PowerPoint</Application>
  <PresentationFormat>宽屏</PresentationFormat>
  <Paragraphs>87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等线 Light</vt:lpstr>
      <vt:lpstr>宋体</vt:lpstr>
      <vt:lpstr>微软雅黑</vt:lpstr>
      <vt:lpstr>微软雅黑</vt:lpstr>
      <vt:lpstr>Agency FB</vt:lpstr>
      <vt:lpstr>Arial</vt:lpstr>
      <vt:lpstr>Arial Rounded MT Bold</vt:lpstr>
      <vt:lpstr>Calibri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 </cp:lastModifiedBy>
  <cp:revision>78</cp:revision>
  <dcterms:created xsi:type="dcterms:W3CDTF">2019-09-19T02:18:58Z</dcterms:created>
  <dcterms:modified xsi:type="dcterms:W3CDTF">2019-10-26T03:42:06Z</dcterms:modified>
</cp:coreProperties>
</file>